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handoutMasterIdLst>
    <p:handoutMasterId r:id="rId27"/>
  </p:handoutMasterIdLst>
  <p:sldIdLst>
    <p:sldId id="256" r:id="rId2"/>
    <p:sldId id="258" r:id="rId3"/>
    <p:sldId id="257" r:id="rId4"/>
    <p:sldId id="269" r:id="rId5"/>
    <p:sldId id="268" r:id="rId6"/>
    <p:sldId id="270" r:id="rId7"/>
    <p:sldId id="275" r:id="rId8"/>
    <p:sldId id="276" r:id="rId9"/>
    <p:sldId id="282" r:id="rId10"/>
    <p:sldId id="281" r:id="rId11"/>
    <p:sldId id="280" r:id="rId12"/>
    <p:sldId id="279" r:id="rId13"/>
    <p:sldId id="286" r:id="rId14"/>
    <p:sldId id="274" r:id="rId15"/>
    <p:sldId id="259" r:id="rId16"/>
    <p:sldId id="273" r:id="rId17"/>
    <p:sldId id="260" r:id="rId18"/>
    <p:sldId id="288" r:id="rId19"/>
    <p:sldId id="262" r:id="rId20"/>
    <p:sldId id="271" r:id="rId21"/>
    <p:sldId id="292" r:id="rId22"/>
    <p:sldId id="294" r:id="rId23"/>
    <p:sldId id="293" r:id="rId24"/>
    <p:sldId id="295" r:id="rId25"/>
    <p:sldId id="296" r:id="rId2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D4C41-AC1E-4B82-93F0-B0B808F3D07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CE650-5CD5-4C15-BA12-CE347ADAB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8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4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01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2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4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2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7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1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91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36636D-D922-432D-A958-524484B5923D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jbfS8RDoYo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ancientgreece.co.uk/dailylife/story/sto_s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8S6virCwM" TargetMode="External"/><Relationship Id="rId2" Type="http://schemas.openxmlformats.org/officeDocument/2006/relationships/hyperlink" Target="http://www.ancientgreece.co.uk/dailylife/story/sto_se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0fivQUlC7-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gFRxmi4uC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6bDrYTXQLu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YAUUsiwxg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KgijJ-zdHow&amp;t=434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7uhoDZtA9PQ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City States</a:t>
            </a:r>
          </a:p>
          <a:p>
            <a:r>
              <a:rPr lang="en-US" dirty="0" smtClean="0"/>
              <a:t>Democracy from the Beginning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 - between Athens and </a:t>
            </a:r>
            <a:r>
              <a:rPr lang="en-US" dirty="0" err="1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24128" y="2084832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Before the War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cities suffered after the Persian Wars</a:t>
            </a:r>
          </a:p>
          <a:p>
            <a:r>
              <a:rPr lang="en-US" dirty="0" smtClean="0"/>
              <a:t>Led to a Thirty Year Peace (no fighting each other so they could recover)</a:t>
            </a:r>
          </a:p>
          <a:p>
            <a:r>
              <a:rPr lang="en-US" dirty="0" smtClean="0"/>
              <a:t>This led to Athens becoming powerful  and wealthy which was led by Pericles </a:t>
            </a:r>
          </a:p>
          <a:p>
            <a:r>
              <a:rPr lang="en-US" dirty="0" smtClean="0"/>
              <a:t>With jealousy, distrust &amp; disagreements Sparta declared war on Athens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3312" cy="822960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First War (</a:t>
            </a:r>
            <a:r>
              <a:rPr lang="en-US" sz="3200" dirty="0" err="1" smtClean="0">
                <a:solidFill>
                  <a:schemeClr val="tx1"/>
                </a:solidFill>
              </a:rPr>
              <a:t>Archidamian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War)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10 years </a:t>
            </a:r>
          </a:p>
          <a:p>
            <a:r>
              <a:rPr lang="en-US" dirty="0" smtClean="0"/>
              <a:t>Spartans dominated by land </a:t>
            </a:r>
          </a:p>
          <a:p>
            <a:r>
              <a:rPr lang="en-US" dirty="0" smtClean="0"/>
              <a:t>Athens dominated by sea and built long walls from Athens to Piraeus </a:t>
            </a:r>
          </a:p>
          <a:p>
            <a:r>
              <a:rPr lang="en-US" dirty="0" smtClean="0"/>
              <a:t>Many deaths from the plague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Long Wall of Ath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967" y="3002596"/>
            <a:ext cx="1292225" cy="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Battles between Sparta and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855"/>
            <a:ext cx="12192000" cy="4819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36985" y="4923692"/>
            <a:ext cx="1125415" cy="257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 - between Athens and </a:t>
            </a:r>
            <a:r>
              <a:rPr lang="en-US" dirty="0" err="1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24128" y="2084832"/>
            <a:ext cx="4754880" cy="8229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Peace of Nicias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421 BC</a:t>
            </a:r>
          </a:p>
          <a:p>
            <a:r>
              <a:rPr lang="en-US" dirty="0" smtClean="0"/>
              <a:t> Athens and Sparta truce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3312" cy="82296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Second War(</a:t>
            </a:r>
            <a:r>
              <a:rPr lang="en-US" sz="3200" dirty="0" err="1" smtClean="0">
                <a:solidFill>
                  <a:schemeClr val="tx1"/>
                </a:solidFill>
              </a:rPr>
              <a:t>Archidamian</a:t>
            </a:r>
            <a:r>
              <a:rPr lang="en-US" sz="3200" dirty="0" smtClean="0">
                <a:solidFill>
                  <a:schemeClr val="tx1"/>
                </a:solidFill>
              </a:rPr>
              <a:t> War)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410 - 406 BCE</a:t>
            </a:r>
          </a:p>
          <a:p>
            <a:r>
              <a:rPr lang="en-US" dirty="0" smtClean="0"/>
              <a:t>Sparta gathers allies for conquer Athens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Persian help (money for warships)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405 Athens was defeated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Athens Defeated - </a:t>
            </a:r>
            <a:r>
              <a:rPr lang="en-US" sz="4400" dirty="0">
                <a:hlinkClick r:id="rId2"/>
              </a:rPr>
              <a:t>https://www.youtube.com/watch?v=GjbfS8RDoYo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404 BCE Athens surrendered to the Spartans </a:t>
            </a:r>
          </a:p>
          <a:p>
            <a:r>
              <a:rPr lang="en-US" dirty="0" smtClean="0"/>
              <a:t>Spartans ended the democracy and set up a new government – “Thirty Tyrants”</a:t>
            </a:r>
          </a:p>
          <a:p>
            <a:r>
              <a:rPr lang="en-US" dirty="0" smtClean="0"/>
              <a:t>“Thirty  Tyrants” only lasted one year to which Athenians restored democracy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in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city state developed autonomously due to the landscape</a:t>
            </a:r>
          </a:p>
          <a:p>
            <a:pPr lvl="1"/>
            <a:r>
              <a:rPr lang="en-US" dirty="0" smtClean="0"/>
              <a:t>Communication was difficult due to the mountains </a:t>
            </a:r>
          </a:p>
          <a:p>
            <a:pPr lvl="1"/>
            <a:r>
              <a:rPr lang="en-US" dirty="0" smtClean="0"/>
              <a:t>Each had their own government </a:t>
            </a:r>
          </a:p>
          <a:p>
            <a:r>
              <a:rPr lang="en-US" dirty="0" smtClean="0"/>
              <a:t>A citizen was defined as a free male (20% of population)</a:t>
            </a:r>
          </a:p>
          <a:p>
            <a:r>
              <a:rPr lang="en-US" dirty="0" smtClean="0"/>
              <a:t>Women were not considered citizens and could not vote</a:t>
            </a:r>
          </a:p>
          <a:p>
            <a:r>
              <a:rPr lang="en-US" dirty="0" smtClean="0"/>
              <a:t>Slaves and Foreigners were not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00307"/>
            <a:ext cx="9720072" cy="1499616"/>
          </a:xfrm>
        </p:spPr>
        <p:txBody>
          <a:bodyPr/>
          <a:lstStyle/>
          <a:p>
            <a:r>
              <a:rPr lang="en-US" dirty="0" smtClean="0"/>
              <a:t>Athens’ Sociocultural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150219"/>
            <a:ext cx="9720073" cy="1253348"/>
          </a:xfrm>
        </p:spPr>
        <p:txBody>
          <a:bodyPr numCol="2"/>
          <a:lstStyle/>
          <a:p>
            <a:r>
              <a:rPr lang="en-US" dirty="0" smtClean="0"/>
              <a:t>4 Social Groups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 smtClean="0"/>
              <a:t>Citizens (45,000)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 smtClean="0"/>
              <a:t>The wives and children of citizens (105,000)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 err="1" smtClean="0"/>
              <a:t>Metics</a:t>
            </a:r>
            <a:r>
              <a:rPr lang="en-US" dirty="0" smtClean="0"/>
              <a:t> (40,000)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 smtClean="0"/>
              <a:t>Slaves  (110, 000)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04591"/>
              </p:ext>
            </p:extLst>
          </p:nvPr>
        </p:nvGraphicFramePr>
        <p:xfrm>
          <a:off x="478714" y="2203849"/>
          <a:ext cx="11134167" cy="4051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389">
                  <a:extLst>
                    <a:ext uri="{9D8B030D-6E8A-4147-A177-3AD203B41FA5}">
                      <a16:colId xmlns:a16="http://schemas.microsoft.com/office/drawing/2014/main" val="2952314232"/>
                    </a:ext>
                  </a:extLst>
                </a:gridCol>
                <a:gridCol w="3711389">
                  <a:extLst>
                    <a:ext uri="{9D8B030D-6E8A-4147-A177-3AD203B41FA5}">
                      <a16:colId xmlns:a16="http://schemas.microsoft.com/office/drawing/2014/main" val="3528787560"/>
                    </a:ext>
                  </a:extLst>
                </a:gridCol>
                <a:gridCol w="3711389">
                  <a:extLst>
                    <a:ext uri="{9D8B030D-6E8A-4147-A177-3AD203B41FA5}">
                      <a16:colId xmlns:a16="http://schemas.microsoft.com/office/drawing/2014/main" val="272748773"/>
                    </a:ext>
                  </a:extLst>
                </a:gridCol>
              </a:tblGrid>
              <a:tr h="886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Citizens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Metics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Slaves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795441"/>
                  </a:ext>
                </a:extLst>
              </a:tr>
              <a:tr h="31653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Men</a:t>
                      </a:r>
                    </a:p>
                    <a:p>
                      <a:r>
                        <a:rPr lang="en-US" sz="2000" dirty="0" smtClean="0"/>
                        <a:t>Free</a:t>
                      </a:r>
                    </a:p>
                    <a:p>
                      <a:r>
                        <a:rPr lang="en-US" sz="2000" dirty="0" smtClean="0"/>
                        <a:t>Over 20 years of age</a:t>
                      </a:r>
                    </a:p>
                    <a:p>
                      <a:r>
                        <a:rPr lang="en-US" sz="2000" dirty="0" smtClean="0"/>
                        <a:t>Born from citizens (</a:t>
                      </a:r>
                      <a:r>
                        <a:rPr lang="en-US" sz="1600" dirty="0" smtClean="0"/>
                        <a:t>Athenian Mother)</a:t>
                      </a:r>
                    </a:p>
                    <a:p>
                      <a:r>
                        <a:rPr lang="en-US" sz="2000" dirty="0" smtClean="0"/>
                        <a:t>Own land/ rule city /political life</a:t>
                      </a:r>
                    </a:p>
                    <a:p>
                      <a:r>
                        <a:rPr lang="en-US" sz="2000" dirty="0" smtClean="0"/>
                        <a:t>Most were peasants</a:t>
                      </a:r>
                    </a:p>
                    <a:p>
                      <a:r>
                        <a:rPr lang="en-US" sz="2000" dirty="0" smtClean="0"/>
                        <a:t>Some rich, some poor</a:t>
                      </a:r>
                    </a:p>
                    <a:p>
                      <a:r>
                        <a:rPr lang="en-US" sz="2000" dirty="0" smtClean="0"/>
                        <a:t>Had to perform</a:t>
                      </a:r>
                      <a:r>
                        <a:rPr lang="en-US" sz="2000" baseline="0" dirty="0" smtClean="0"/>
                        <a:t> military service by the age of 18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</a:t>
                      </a:r>
                    </a:p>
                    <a:p>
                      <a:r>
                        <a:rPr lang="en-US" sz="2000" dirty="0" smtClean="0"/>
                        <a:t>Greeks</a:t>
                      </a:r>
                      <a:r>
                        <a:rPr lang="en-US" sz="2000" baseline="0" dirty="0" smtClean="0"/>
                        <a:t> who came from other cities </a:t>
                      </a:r>
                    </a:p>
                    <a:p>
                      <a:r>
                        <a:rPr lang="en-US" sz="2000" baseline="0" dirty="0" smtClean="0"/>
                        <a:t>Could not own land</a:t>
                      </a:r>
                    </a:p>
                    <a:p>
                      <a:r>
                        <a:rPr lang="en-US" sz="2000" baseline="0" dirty="0" smtClean="0"/>
                        <a:t>Had to have an Athenian sponsor</a:t>
                      </a:r>
                    </a:p>
                    <a:p>
                      <a:r>
                        <a:rPr lang="en-US" sz="2000" baseline="0" dirty="0" smtClean="0"/>
                        <a:t>Merchants or artisans-some very wealthy</a:t>
                      </a:r>
                    </a:p>
                    <a:p>
                      <a:r>
                        <a:rPr lang="en-US" sz="2000" baseline="0" dirty="0" smtClean="0"/>
                        <a:t>Pay city taxes</a:t>
                      </a:r>
                    </a:p>
                    <a:p>
                      <a:r>
                        <a:rPr lang="en-US" sz="2000" baseline="0" dirty="0" smtClean="0"/>
                        <a:t>Serve in army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Usually foreigners</a:t>
                      </a:r>
                    </a:p>
                    <a:p>
                      <a:r>
                        <a:rPr lang="en-US" sz="2000" dirty="0" smtClean="0"/>
                        <a:t>Some prisoners of war</a:t>
                      </a:r>
                      <a:r>
                        <a:rPr lang="en-US" sz="2000" baseline="0" dirty="0" smtClean="0"/>
                        <a:t> or captured by pirates</a:t>
                      </a:r>
                    </a:p>
                    <a:p>
                      <a:r>
                        <a:rPr lang="en-US" sz="2000" baseline="0" dirty="0" smtClean="0"/>
                        <a:t>Thoughts of as goods or objects </a:t>
                      </a:r>
                    </a:p>
                    <a:p>
                      <a:r>
                        <a:rPr lang="en-US" sz="2000" baseline="0" dirty="0" smtClean="0"/>
                        <a:t>Children automatically became slaves</a:t>
                      </a:r>
                    </a:p>
                    <a:p>
                      <a:r>
                        <a:rPr lang="en-US" sz="2000" baseline="0" dirty="0" smtClean="0"/>
                        <a:t>No rights </a:t>
                      </a:r>
                    </a:p>
                    <a:p>
                      <a:r>
                        <a:rPr lang="en-US" sz="2000" baseline="0" dirty="0" smtClean="0"/>
                        <a:t>Obey master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70711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51890" y="6381989"/>
            <a:ext cx="315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HOMEOWRK Page 72-75 #1-6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2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693" y="128016"/>
            <a:ext cx="9720072" cy="1499616"/>
          </a:xfrm>
        </p:spPr>
        <p:txBody>
          <a:bodyPr/>
          <a:lstStyle/>
          <a:p>
            <a:r>
              <a:rPr lang="en-US" dirty="0">
                <a:hlinkClick r:id="rId2"/>
              </a:rPr>
              <a:t>Athenian Families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310" y="1280159"/>
            <a:ext cx="9720073" cy="5016138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How do you think the roles and education of a female was different </a:t>
            </a:r>
          </a:p>
          <a:p>
            <a:r>
              <a:rPr lang="en-US" dirty="0" smtClean="0"/>
              <a:t>from the males?</a:t>
            </a:r>
          </a:p>
          <a:p>
            <a:r>
              <a:rPr lang="en-US" b="1" u="sng" dirty="0" smtClean="0"/>
              <a:t>Wives of Citizens</a:t>
            </a:r>
            <a:endParaRPr lang="en-US" b="1" u="sng" dirty="0"/>
          </a:p>
          <a:p>
            <a:r>
              <a:rPr lang="en-US" dirty="0" smtClean="0"/>
              <a:t>Roles	Passed citizenship to their sons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aka. HAVE A BABY</a:t>
            </a:r>
          </a:p>
          <a:p>
            <a:pPr marL="777240" lvl="5" indent="0">
              <a:buNone/>
            </a:pPr>
            <a:r>
              <a:rPr lang="en-US" sz="2200" dirty="0" smtClean="0"/>
              <a:t>	Lived exclusively in the </a:t>
            </a:r>
            <a:r>
              <a:rPr lang="en-US" sz="2200" dirty="0" err="1" smtClean="0"/>
              <a:t>gynaeciun</a:t>
            </a:r>
            <a:r>
              <a:rPr lang="en-US" sz="2200" dirty="0" smtClean="0"/>
              <a:t>, where they weaved and took care of 	children</a:t>
            </a:r>
          </a:p>
          <a:p>
            <a:pPr marL="777240" lvl="5" indent="0">
              <a:buNone/>
            </a:pPr>
            <a:r>
              <a:rPr lang="en-US" sz="2200" dirty="0" smtClean="0"/>
              <a:t>	Richer wives gave orders to their slaves who completed household tasks</a:t>
            </a:r>
          </a:p>
          <a:p>
            <a:pPr marL="777240" lvl="5" indent="0">
              <a:buNone/>
            </a:pPr>
            <a:r>
              <a:rPr lang="en-US" sz="2200" dirty="0" smtClean="0"/>
              <a:t>	Poorer wives worked as nannies, </a:t>
            </a:r>
            <a:r>
              <a:rPr lang="en-US" sz="2200" smtClean="0"/>
              <a:t>general labourers </a:t>
            </a:r>
            <a:r>
              <a:rPr lang="en-US" sz="2200" dirty="0" smtClean="0"/>
              <a:t>or prostitutes</a:t>
            </a:r>
          </a:p>
          <a:p>
            <a:pPr marL="128016" lvl="1" indent="0">
              <a:buNone/>
            </a:pPr>
            <a:r>
              <a:rPr lang="en-US" sz="2400" dirty="0" smtClean="0"/>
              <a:t>Education</a:t>
            </a:r>
            <a:r>
              <a:rPr lang="en-US" dirty="0" smtClean="0"/>
              <a:t>	</a:t>
            </a:r>
            <a:r>
              <a:rPr lang="en-US" sz="2200" dirty="0" smtClean="0"/>
              <a:t>Young girls learned to accomplish household tasks and helped 			educate the younger children</a:t>
            </a:r>
          </a:p>
          <a:p>
            <a:pPr marL="128016" lvl="1" indent="0">
              <a:buNone/>
            </a:pPr>
            <a:r>
              <a:rPr lang="en-US" sz="2200" dirty="0" smtClean="0"/>
              <a:t>		Stayed with their mother in the </a:t>
            </a:r>
            <a:r>
              <a:rPr lang="en-US" sz="2200" dirty="0" err="1" smtClean="0"/>
              <a:t>gynaecium</a:t>
            </a:r>
            <a:r>
              <a:rPr lang="en-US" sz="2200" dirty="0" smtClean="0"/>
              <a:t> until their wedding </a:t>
            </a:r>
          </a:p>
          <a:p>
            <a:pPr marL="128016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(around the age 15)</a:t>
            </a:r>
            <a:r>
              <a:rPr lang="en-US" dirty="0"/>
              <a:t>	</a:t>
            </a:r>
            <a:endParaRPr lang="en-US" dirty="0" smtClean="0"/>
          </a:p>
          <a:p>
            <a:pPr marL="128016" lvl="1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200" dirty="0" smtClean="0"/>
              <a:t>Married a man older than 30, who was chosen by their father. </a:t>
            </a:r>
          </a:p>
          <a:p>
            <a:pPr marL="457200" lvl="3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762" y="4732566"/>
            <a:ext cx="2152006" cy="2321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113" y="513760"/>
            <a:ext cx="3012647" cy="222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Athenian Families and Education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British museum Daily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38436" y="1644198"/>
            <a:ext cx="3380605" cy="881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 day in the life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Athenian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414" y="2257185"/>
            <a:ext cx="113222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Citizens</a:t>
            </a:r>
          </a:p>
          <a:p>
            <a:r>
              <a:rPr lang="en-US" sz="2400" dirty="0" smtClean="0"/>
              <a:t>Roles: 	Took care of public affairs by participating in the city’s political life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Served in the army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Oversaw farm work on their land</a:t>
            </a:r>
          </a:p>
          <a:p>
            <a:endParaRPr lang="en-US" sz="2400" dirty="0"/>
          </a:p>
          <a:p>
            <a:r>
              <a:rPr lang="en-US" sz="2400" dirty="0" smtClean="0"/>
              <a:t>Education: 	0-7 years old 		Sons of citizens stayed with their mother.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8-14 years old	An educator or master, taught them reading writing, music 									and arithmetic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	Physical activities such a wrestling and gymnastics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15-17 years old	Trained for different sports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	Learned the art of reasoning, delivering speeches, arguing 									and finally convincing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843" y="2399739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52401"/>
            <a:ext cx="11125200" cy="6068290"/>
          </a:xfrm>
        </p:spPr>
        <p:txBody>
          <a:bodyPr>
            <a:normAutofit/>
          </a:bodyPr>
          <a:lstStyle/>
          <a:p>
            <a:r>
              <a:rPr lang="en-US" dirty="0" smtClean="0"/>
              <a:t>How has Democracy changed?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Mesopotamia, who ruled? Who have out orders? Did the people have a say in their daily life?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                                           VS.</a:t>
            </a:r>
            <a:endParaRPr lang="en-US" dirty="0"/>
          </a:p>
        </p:txBody>
      </p:sp>
      <p:pic>
        <p:nvPicPr>
          <p:cNvPr id="2050" name="Picture 2" descr="Image result for mesopotamian kings hammura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19" y="3291364"/>
            <a:ext cx="3367763" cy="33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ncient greek citiz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66" y="3291364"/>
            <a:ext cx="3464269" cy="31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Democracy- “Power to the people”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What does Democracy Mean?</a:t>
            </a:r>
            <a:endParaRPr lang="en-US" dirty="0" smtClean="0"/>
          </a:p>
          <a:p>
            <a:r>
              <a:rPr lang="en-US" dirty="0" smtClean="0"/>
              <a:t>Athenian democracy consisted of a political system based on a new concept of the world and justice.</a:t>
            </a:r>
          </a:p>
          <a:p>
            <a:r>
              <a:rPr lang="en-US" dirty="0" smtClean="0"/>
              <a:t>Its working were complex and included various structures that encourages the participation of all citizens</a:t>
            </a:r>
          </a:p>
          <a:p>
            <a:endParaRPr lang="en-US" dirty="0"/>
          </a:p>
          <a:p>
            <a:r>
              <a:rPr lang="en-US" dirty="0" smtClean="0"/>
              <a:t>The man who came up with the idea of Democracy was Cleisthenes (end to tyranny) “Power to the people”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891" y="262209"/>
            <a:ext cx="3455156" cy="18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03" y="372375"/>
            <a:ext cx="7289679" cy="13628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do you think of when you hear ‘Ancient Greece?’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Ancient Greece in 18 minutes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192" y="2246895"/>
            <a:ext cx="7053693" cy="235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7" y="2971072"/>
            <a:ext cx="3479045" cy="3254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192" y="4967287"/>
            <a:ext cx="2771775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910" y="4867274"/>
            <a:ext cx="2333454" cy="1747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0910" y="208497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39884" y="160338"/>
            <a:ext cx="5669280" cy="1914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Ekklesia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All Citizens, approximately 6000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Role: vote laws, public expenses, wars, sign peace treaties, elect strategists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94376" y="2528886"/>
            <a:ext cx="3371011" cy="2400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Heliaia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6000, Age 30 and over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Role: popular court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Term: unlimited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357438"/>
            <a:ext cx="4368914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Boule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Council of 500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Aged 30 or over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Role: prepare legislative proposals, manage city’s day to day business, supervise strategist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 year, renewable once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979733">
            <a:off x="9047918" y="1774194"/>
            <a:ext cx="1629408" cy="48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486037">
            <a:off x="2025856" y="1171453"/>
            <a:ext cx="1734655" cy="621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92623" y="5086045"/>
            <a:ext cx="4208089" cy="1677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Strategists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10 citizens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Role: make sure laws are applied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 year term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857750" y="2277738"/>
            <a:ext cx="842962" cy="2668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710081" y="4929188"/>
            <a:ext cx="4679577" cy="18346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Archons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10 Citizens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Role: Preside over the court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Term: 1 Year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472363" y="2340097"/>
            <a:ext cx="1085199" cy="2606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808876" y="3288723"/>
            <a:ext cx="94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331094" y="3416913"/>
            <a:ext cx="136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Drawn by lot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15334">
            <a:off x="9165451" y="1807088"/>
            <a:ext cx="136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Drawn by lot</a:t>
            </a:r>
            <a:endParaRPr lang="en-US" dirty="0"/>
          </a:p>
        </p:txBody>
      </p:sp>
      <p:sp>
        <p:nvSpPr>
          <p:cNvPr id="19" name="AutoShape 2" descr="Image result for greek democrac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8112741">
            <a:off x="2208988" y="1264124"/>
            <a:ext cx="136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Drawn by 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4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7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Mythology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20240"/>
            <a:ext cx="9720073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Greek Gods and Goddess was their belief system or religion.</a:t>
            </a:r>
          </a:p>
          <a:p>
            <a:r>
              <a:rPr lang="en-US" dirty="0" smtClean="0"/>
              <a:t>Greeks were Polytheistic (multiple Gods)</a:t>
            </a:r>
          </a:p>
          <a:p>
            <a:r>
              <a:rPr lang="en-US" dirty="0" smtClean="0"/>
              <a:t>There were 12 deities (Gods/ Goddesses)</a:t>
            </a:r>
          </a:p>
          <a:p>
            <a:pPr marL="457200" indent="-457200">
              <a:buAutoNum type="arabicPeriod"/>
            </a:pPr>
            <a:r>
              <a:rPr lang="en-US" dirty="0" smtClean="0"/>
              <a:t>Zeus			8. Artemis </a:t>
            </a:r>
          </a:p>
          <a:p>
            <a:pPr marL="457200" indent="-457200">
              <a:buAutoNum type="arabicPeriod"/>
            </a:pPr>
            <a:r>
              <a:rPr lang="en-US" dirty="0" smtClean="0"/>
              <a:t>Hera 		9. Hermes</a:t>
            </a:r>
          </a:p>
          <a:p>
            <a:pPr marL="457200" indent="-457200">
              <a:buAutoNum type="arabicPeriod"/>
            </a:pPr>
            <a:r>
              <a:rPr lang="en-US" dirty="0" smtClean="0"/>
              <a:t>Poseidon 		10. Hestia/ Dionysus</a:t>
            </a:r>
          </a:p>
          <a:p>
            <a:pPr marL="457200" indent="-457200">
              <a:buAutoNum type="arabicPeriod"/>
            </a:pPr>
            <a:r>
              <a:rPr lang="en-US" dirty="0" smtClean="0"/>
              <a:t>Demeter		11 Hades / Hephaestus (depending on the story teller)</a:t>
            </a:r>
          </a:p>
          <a:p>
            <a:pPr marL="457200" indent="-457200">
              <a:buAutoNum type="arabicPeriod"/>
            </a:pPr>
            <a:r>
              <a:rPr lang="en-US" dirty="0" smtClean="0"/>
              <a:t>Athena</a:t>
            </a:r>
          </a:p>
          <a:p>
            <a:pPr marL="457200" indent="-457200">
              <a:buAutoNum type="arabicPeriod"/>
            </a:pPr>
            <a:r>
              <a:rPr lang="en-US" dirty="0" smtClean="0"/>
              <a:t>Ares</a:t>
            </a:r>
          </a:p>
          <a:p>
            <a:pPr marL="457200" indent="-457200">
              <a:buAutoNum type="arabicPeriod"/>
            </a:pPr>
            <a:r>
              <a:rPr lang="en-US" dirty="0" smtClean="0"/>
              <a:t>Apollo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91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– KING of the gods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381" y="2516375"/>
            <a:ext cx="7139980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Ruled the entire universe </a:t>
            </a:r>
          </a:p>
          <a:p>
            <a:pPr marL="0" indent="0">
              <a:buNone/>
            </a:pPr>
            <a:r>
              <a:rPr lang="en-US" dirty="0" smtClean="0"/>
              <a:t>He was not afraid of anything </a:t>
            </a:r>
          </a:p>
          <a:p>
            <a:pPr marL="0" indent="0">
              <a:buNone/>
            </a:pPr>
            <a:r>
              <a:rPr lang="en-US" dirty="0" smtClean="0"/>
              <a:t>Symbol: Lightening bolt</a:t>
            </a:r>
          </a:p>
          <a:p>
            <a:pPr marL="0" indent="0">
              <a:buNone/>
            </a:pPr>
            <a:r>
              <a:rPr lang="en-US" dirty="0" smtClean="0"/>
              <a:t>He could give and take away titles from Gods and Goddesses </a:t>
            </a:r>
          </a:p>
          <a:p>
            <a:pPr marL="0" indent="0">
              <a:buNone/>
            </a:pPr>
            <a:r>
              <a:rPr lang="en-US" dirty="0" smtClean="0"/>
              <a:t>God of: sky, lightening, order and justice </a:t>
            </a:r>
          </a:p>
          <a:p>
            <a:pPr marL="0" indent="0">
              <a:buNone/>
            </a:pPr>
            <a:r>
              <a:rPr lang="en-US" dirty="0" smtClean="0"/>
              <a:t>Had many children : Ares, Hephaestus, (Hermes, Apollo &amp; Artemis, Hercules, with a different person)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z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18" y="317292"/>
            <a:ext cx="3412396" cy="20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z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514" y="1984081"/>
            <a:ext cx="2136648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4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Hera – Queen of the 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381" y="2516375"/>
            <a:ext cx="7139980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Zeus’ sister and also his wife</a:t>
            </a:r>
          </a:p>
          <a:p>
            <a:pPr marL="0" indent="0">
              <a:buNone/>
            </a:pPr>
            <a:r>
              <a:rPr lang="en-US" dirty="0" smtClean="0"/>
              <a:t>Children: Hephaestus</a:t>
            </a:r>
          </a:p>
          <a:p>
            <a:pPr marL="0" indent="0">
              <a:buNone/>
            </a:pPr>
            <a:r>
              <a:rPr lang="en-US" dirty="0" smtClean="0"/>
              <a:t>Goddess of marriage </a:t>
            </a:r>
          </a:p>
          <a:p>
            <a:pPr marL="0" indent="0">
              <a:buNone/>
            </a:pPr>
            <a:r>
              <a:rPr lang="en-US" dirty="0" smtClean="0"/>
              <a:t>She was not very well liked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Image result for H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4" y="2084832"/>
            <a:ext cx="2266209" cy="41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68" y="821380"/>
            <a:ext cx="3569990" cy="53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4711" y="1136743"/>
            <a:ext cx="7289691" cy="2414979"/>
          </a:xfrm>
        </p:spPr>
        <p:txBody>
          <a:bodyPr/>
          <a:lstStyle/>
          <a:p>
            <a:r>
              <a:rPr lang="en-US" dirty="0" smtClean="0"/>
              <a:t>God  of the seas, water, storms , hurricanes, etc.</a:t>
            </a:r>
          </a:p>
          <a:p>
            <a:r>
              <a:rPr lang="en-US" dirty="0" smtClean="0"/>
              <a:t>Brother of Hades and Zeus</a:t>
            </a:r>
          </a:p>
          <a:p>
            <a:r>
              <a:rPr lang="en-US" dirty="0" smtClean="0"/>
              <a:t>Symbol: Trident</a:t>
            </a:r>
          </a:p>
          <a:p>
            <a:r>
              <a:rPr lang="en-US" dirty="0" smtClean="0"/>
              <a:t>Known to be a moody and bad tempered</a:t>
            </a:r>
          </a:p>
          <a:p>
            <a:endParaRPr lang="en-US" dirty="0"/>
          </a:p>
        </p:txBody>
      </p:sp>
      <p:pic>
        <p:nvPicPr>
          <p:cNvPr id="3074" name="Picture 2" descr="Image result for Posei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6" y="2084831"/>
            <a:ext cx="3014682" cy="428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oseidon chari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90" y="3235220"/>
            <a:ext cx="4021748" cy="306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oseidon chari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53" y="3432183"/>
            <a:ext cx="3822867" cy="26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7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DemEter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027" y="2200917"/>
            <a:ext cx="5639374" cy="4023360"/>
          </a:xfrm>
        </p:spPr>
        <p:txBody>
          <a:bodyPr/>
          <a:lstStyle/>
          <a:p>
            <a:r>
              <a:rPr lang="en-US" dirty="0" smtClean="0"/>
              <a:t>Goddess of harvest, grains and the earths fertility</a:t>
            </a:r>
          </a:p>
          <a:p>
            <a:r>
              <a:rPr lang="en-US" dirty="0" smtClean="0"/>
              <a:t>Hades abducted her daughter, therefore all living things died. Zeus ( the father) intervened and sent Hermes to bring her daughter back. </a:t>
            </a:r>
          </a:p>
          <a:p>
            <a:r>
              <a:rPr lang="en-US" dirty="0" smtClean="0"/>
              <a:t>She was known as the “Good Goddess”</a:t>
            </a:r>
          </a:p>
          <a:p>
            <a:r>
              <a:rPr lang="en-US" dirty="0" smtClean="0"/>
              <a:t>Through art, she is pictures with a wreath and corn</a:t>
            </a:r>
            <a:endParaRPr lang="en-US" dirty="0"/>
          </a:p>
        </p:txBody>
      </p:sp>
      <p:pic>
        <p:nvPicPr>
          <p:cNvPr id="4098" name="Picture 2" descr="Image result for demeter corn 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4832"/>
            <a:ext cx="2317723" cy="45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143" y="585216"/>
            <a:ext cx="3276599" cy="25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705" y="5982747"/>
            <a:ext cx="10353762" cy="405875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Greece 101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057" y="2049938"/>
            <a:ext cx="6925840" cy="3462920"/>
          </a:xfrm>
          <a:prstGeom prst="rect">
            <a:avLst/>
          </a:prstGeom>
        </p:spPr>
      </p:pic>
      <p:pic>
        <p:nvPicPr>
          <p:cNvPr id="1028" name="Picture 4" descr="Alexander&#10;the Greatâs&#10;empire.&#10;&#10;Persian Wars.&#10;Battle of&#10;Marathon.&#10;&#10;Elaborate a timeline about Ancient Greece:&#10;&#10;Rome&#10;conquer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7" y="1954575"/>
            <a:ext cx="6076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74" y="883747"/>
            <a:ext cx="5712447" cy="571854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3795" y="261449"/>
            <a:ext cx="10353762" cy="97045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911" y="1580050"/>
            <a:ext cx="6545219" cy="4059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95" y="101889"/>
            <a:ext cx="1041287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223266"/>
            <a:ext cx="9720072" cy="1499616"/>
          </a:xfrm>
        </p:spPr>
        <p:txBody>
          <a:bodyPr/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722882"/>
            <a:ext cx="9720073" cy="4023360"/>
          </a:xfrm>
        </p:spPr>
        <p:txBody>
          <a:bodyPr/>
          <a:lstStyle/>
          <a:p>
            <a:r>
              <a:rPr lang="en-US" dirty="0" smtClean="0"/>
              <a:t>The Sea- how was it used to the Greeks’ advantage?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War</a:t>
            </a:r>
            <a:endParaRPr lang="en-US" dirty="0"/>
          </a:p>
          <a:p>
            <a:r>
              <a:rPr lang="en-US" dirty="0" smtClean="0"/>
              <a:t>Protection-how did they protect the city?</a:t>
            </a:r>
            <a:endParaRPr lang="en-US" dirty="0"/>
          </a:p>
          <a:p>
            <a:pPr lvl="1"/>
            <a:r>
              <a:rPr lang="en-US" dirty="0"/>
              <a:t>Long Walls (fortifications that stretched from the sea to the city</a:t>
            </a:r>
          </a:p>
          <a:p>
            <a:r>
              <a:rPr lang="en-US" dirty="0"/>
              <a:t>Greece is rocky and dry- not ideal for agriculture</a:t>
            </a:r>
          </a:p>
          <a:p>
            <a:pPr lvl="1"/>
            <a:r>
              <a:rPr lang="en-US" dirty="0"/>
              <a:t>How did they feed it’s growing population?</a:t>
            </a:r>
          </a:p>
          <a:p>
            <a:pPr lvl="2"/>
            <a:r>
              <a:rPr lang="en-US" dirty="0" smtClean="0"/>
              <a:t>Imports wheat, Traded/ exported wine, olive oil and pottery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476249"/>
            <a:ext cx="4638675" cy="31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800 BCE</a:t>
            </a:r>
          </a:p>
          <a:p>
            <a:r>
              <a:rPr lang="en-US" dirty="0" smtClean="0"/>
              <a:t>B. 700-500 BCE</a:t>
            </a:r>
          </a:p>
          <a:p>
            <a:r>
              <a:rPr lang="en-US" dirty="0" smtClean="0"/>
              <a:t>C. 500-400 BCE</a:t>
            </a:r>
          </a:p>
          <a:p>
            <a:r>
              <a:rPr lang="en-US" dirty="0" smtClean="0"/>
              <a:t>D. 490BCE (Battle of Marathon) 480BCE (Battle of Salamis)</a:t>
            </a:r>
          </a:p>
          <a:p>
            <a:r>
              <a:rPr lang="en-US" dirty="0" smtClean="0"/>
              <a:t>E. 431 BCE- 404 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Medic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Each city state in Greece was constantly at war with each other but became allies to fight foreign enemies (Medes was the name given to the Persians by the Greeks)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the 5</a:t>
            </a:r>
            <a:r>
              <a:rPr lang="en-US" baseline="30000" dirty="0" smtClean="0"/>
              <a:t>th</a:t>
            </a:r>
            <a:r>
              <a:rPr lang="en-US" dirty="0" smtClean="0"/>
              <a:t> century Persia tried to take </a:t>
            </a:r>
            <a:r>
              <a:rPr lang="en-US" smtClean="0"/>
              <a:t>over Athens  </a:t>
            </a:r>
            <a:r>
              <a:rPr lang="en-US" dirty="0" smtClean="0"/>
              <a:t>(First Medic War)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This war ended in Marathon with Athens being victorious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Persians attacked again. Athenians with their War ships were victorious (Second Medic War)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fact that Athens won these tow Wars created Greek domination (hegemony)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 Wars:</a:t>
            </a:r>
            <a:br>
              <a:rPr lang="en-US" dirty="0" smtClean="0"/>
            </a:br>
            <a:r>
              <a:rPr lang="en-US" dirty="0" smtClean="0"/>
              <a:t>Persia is the Enemy!</a:t>
            </a:r>
            <a:br>
              <a:rPr lang="en-US" dirty="0" smtClean="0"/>
            </a:br>
            <a:r>
              <a:rPr lang="en-US" sz="2700" dirty="0" smtClean="0"/>
              <a:t>Persia was trying to take over Greece as it expanded </a:t>
            </a: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6208" y="2166823"/>
            <a:ext cx="4754880" cy="82296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Battle of </a:t>
            </a:r>
            <a:r>
              <a:rPr lang="en-US" sz="2400" dirty="0" smtClean="0">
                <a:hlinkClick r:id="rId2"/>
              </a:rPr>
              <a:t>Marathon   </a:t>
            </a:r>
            <a:endParaRPr lang="en-US" sz="2400" dirty="0">
              <a:hlinkClick r:id="rId3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110" y="2967787"/>
            <a:ext cx="3573998" cy="3746521"/>
          </a:xfrm>
        </p:spPr>
        <p:txBody>
          <a:bodyPr/>
          <a:lstStyle/>
          <a:p>
            <a:r>
              <a:rPr lang="en-US" dirty="0" smtClean="0"/>
              <a:t>First Medic War</a:t>
            </a:r>
          </a:p>
          <a:p>
            <a:r>
              <a:rPr lang="en-US" dirty="0" smtClean="0"/>
              <a:t>490 BCE</a:t>
            </a:r>
          </a:p>
          <a:p>
            <a:r>
              <a:rPr lang="en-US" dirty="0" smtClean="0"/>
              <a:t>Persians landed on plain of Marathon</a:t>
            </a:r>
          </a:p>
          <a:p>
            <a:r>
              <a:rPr lang="en-US" dirty="0" smtClean="0"/>
              <a:t>Although outnumbered, Athenian hoplites (foot soldiers) had specific training for fight in formation, had home advantage = victory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3944" y="2144828"/>
            <a:ext cx="4754880" cy="822960"/>
          </a:xfrm>
        </p:spPr>
        <p:txBody>
          <a:bodyPr/>
          <a:lstStyle/>
          <a:p>
            <a:r>
              <a:rPr lang="en-US" sz="2400" dirty="0">
                <a:hlinkClick r:id="rId4"/>
              </a:rPr>
              <a:t>Battle of Salamis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23944" y="2956791"/>
            <a:ext cx="3764717" cy="3632296"/>
          </a:xfrm>
        </p:spPr>
        <p:txBody>
          <a:bodyPr>
            <a:normAutofit/>
          </a:bodyPr>
          <a:lstStyle/>
          <a:p>
            <a:r>
              <a:rPr lang="en-US" dirty="0" smtClean="0"/>
              <a:t>Second Medic War</a:t>
            </a:r>
          </a:p>
          <a:p>
            <a:r>
              <a:rPr lang="en-US" dirty="0" smtClean="0"/>
              <a:t>480 BCE</a:t>
            </a:r>
          </a:p>
          <a:p>
            <a:r>
              <a:rPr lang="en-US" dirty="0" smtClean="0"/>
              <a:t>Spartans joined this Battle – fought the Persians on land</a:t>
            </a:r>
          </a:p>
          <a:p>
            <a:r>
              <a:rPr lang="en-US" dirty="0" smtClean="0"/>
              <a:t>Athenians fought Persians at sea and won against the Persians in the Strait of Salamis </a:t>
            </a:r>
          </a:p>
          <a:p>
            <a:r>
              <a:rPr lang="en-US" dirty="0" smtClean="0"/>
              <a:t>Greeks won due to the trireme (maneuverable warship)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593" y="37327"/>
            <a:ext cx="4743400" cy="2337077"/>
          </a:xfrm>
          <a:prstGeom prst="rect">
            <a:avLst/>
          </a:prstGeom>
        </p:spPr>
      </p:pic>
      <p:pic>
        <p:nvPicPr>
          <p:cNvPr id="1026" name="Picture 2" descr="Image result for battle of salamis strait of salam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97" y="4727394"/>
            <a:ext cx="2482257" cy="18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ttle of marath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497" y="2628867"/>
            <a:ext cx="2482257" cy="18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Delian League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Formed after the Battle of Salamis to gain strength against the Persians </a:t>
            </a:r>
          </a:p>
          <a:p>
            <a:pPr marL="0" indent="0">
              <a:buNone/>
            </a:pPr>
            <a:r>
              <a:rPr lang="en-US" dirty="0" smtClean="0"/>
              <a:t>Wealth, resources to better defend</a:t>
            </a:r>
          </a:p>
          <a:p>
            <a:pPr marL="0" indent="0">
              <a:buNone/>
            </a:pPr>
            <a:r>
              <a:rPr lang="en-US" dirty="0" smtClean="0"/>
              <a:t>…. HOWEVER</a:t>
            </a:r>
          </a:p>
          <a:p>
            <a:pPr marL="0" indent="0">
              <a:buNone/>
            </a:pPr>
            <a:r>
              <a:rPr lang="en-US" dirty="0" smtClean="0"/>
              <a:t>Athens was the leader of this League…which caused tensions…WITH WHO?</a:t>
            </a:r>
          </a:p>
          <a:p>
            <a:pPr marL="0" indent="0">
              <a:buNone/>
            </a:pPr>
            <a:r>
              <a:rPr lang="en-US" dirty="0" smtClean="0"/>
              <a:t>THE SPARTANS and every other city state.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52262</TotalTime>
  <Words>1118</Words>
  <Application>Microsoft Office PowerPoint</Application>
  <PresentationFormat>Widescreen</PresentationFormat>
  <Paragraphs>208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Tw Cen MT</vt:lpstr>
      <vt:lpstr>Tw Cen MT Condensed</vt:lpstr>
      <vt:lpstr>Wingdings</vt:lpstr>
      <vt:lpstr>Wingdings 3</vt:lpstr>
      <vt:lpstr>Integral</vt:lpstr>
      <vt:lpstr>Ancient Greece</vt:lpstr>
      <vt:lpstr>What do you think of when you hear ‘Ancient Greece?’</vt:lpstr>
      <vt:lpstr>Greece Timeline</vt:lpstr>
      <vt:lpstr>PowerPoint Presentation</vt:lpstr>
      <vt:lpstr>Greece</vt:lpstr>
      <vt:lpstr>Greek timeline</vt:lpstr>
      <vt:lpstr>The Medic Wars</vt:lpstr>
      <vt:lpstr>Medic Wars: Persia is the Enemy! Persia was trying to take over Greece as it expanded </vt:lpstr>
      <vt:lpstr>Delian League </vt:lpstr>
      <vt:lpstr>Peloponnesian War - between Athens and SParta</vt:lpstr>
      <vt:lpstr>Battles between Sparta and Athens</vt:lpstr>
      <vt:lpstr>Peloponnesian War - between Athens and SParta</vt:lpstr>
      <vt:lpstr>Athens Defeated - https://www.youtube.com/watch?v=GjbfS8RDoYo</vt:lpstr>
      <vt:lpstr>Society in Athens</vt:lpstr>
      <vt:lpstr>Athens’ Sociocultural Life</vt:lpstr>
      <vt:lpstr>Athenian Families and Education</vt:lpstr>
      <vt:lpstr>Athenian Families and Education British museum Daily life</vt:lpstr>
      <vt:lpstr>How has Democracy changed?  In Mesopotamia, who ruled? Who have out orders? Did the people have a say in their daily life?                                                    VS.</vt:lpstr>
      <vt:lpstr>Democracy- “Power to the people”</vt:lpstr>
      <vt:lpstr>PowerPoint Presentation</vt:lpstr>
      <vt:lpstr>Greek Mythology</vt:lpstr>
      <vt:lpstr>ZEUS – KING of the gods </vt:lpstr>
      <vt:lpstr>Hera – Queen of the Gods</vt:lpstr>
      <vt:lpstr>Poseidon </vt:lpstr>
      <vt:lpstr>DemEter </vt:lpstr>
    </vt:vector>
  </TitlesOfParts>
  <Company>WQSB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Greece</dc:title>
  <dc:creator>Jessica Ray</dc:creator>
  <cp:lastModifiedBy>Kerry Campbell</cp:lastModifiedBy>
  <cp:revision>133</cp:revision>
  <cp:lastPrinted>2019-11-04T22:16:43Z</cp:lastPrinted>
  <dcterms:created xsi:type="dcterms:W3CDTF">2018-10-24T19:22:15Z</dcterms:created>
  <dcterms:modified xsi:type="dcterms:W3CDTF">2019-11-26T01:36:14Z</dcterms:modified>
</cp:coreProperties>
</file>