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8"/>
  </p:notesMasterIdLst>
  <p:sldIdLst>
    <p:sldId id="278" r:id="rId2"/>
    <p:sldId id="257" r:id="rId3"/>
    <p:sldId id="258" r:id="rId4"/>
    <p:sldId id="259" r:id="rId5"/>
    <p:sldId id="260" r:id="rId6"/>
    <p:sldId id="261" r:id="rId7"/>
    <p:sldId id="262" r:id="rId8"/>
    <p:sldId id="263" r:id="rId9"/>
    <p:sldId id="276" r:id="rId10"/>
    <p:sldId id="264" r:id="rId11"/>
    <p:sldId id="265" r:id="rId12"/>
    <p:sldId id="266" r:id="rId13"/>
    <p:sldId id="267" r:id="rId14"/>
    <p:sldId id="268" r:id="rId15"/>
    <p:sldId id="269" r:id="rId16"/>
    <p:sldId id="270" r:id="rId17"/>
    <p:sldId id="271" r:id="rId18"/>
    <p:sldId id="272" r:id="rId19"/>
    <p:sldId id="273" r:id="rId20"/>
    <p:sldId id="279" r:id="rId21"/>
    <p:sldId id="274" r:id="rId22"/>
    <p:sldId id="280" r:id="rId23"/>
    <p:sldId id="282" r:id="rId24"/>
    <p:sldId id="281"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1" d="100"/>
          <a:sy n="71" d="100"/>
        </p:scale>
        <p:origin x="4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5BAFD-CE22-4DFD-BF1E-22A820CA475C}" type="datetimeFigureOut">
              <a:rPr lang="en-US" smtClean="0"/>
              <a:t>10/6/2019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A40D4-A20F-4A8F-AE86-63B9DFC178C3}" type="slidenum">
              <a:rPr lang="en-US" smtClean="0"/>
              <a:t>‹#›</a:t>
            </a:fld>
            <a:endParaRPr lang="en-US"/>
          </a:p>
        </p:txBody>
      </p:sp>
    </p:spTree>
    <p:extLst>
      <p:ext uri="{BB962C8B-B14F-4D97-AF65-F5344CB8AC3E}">
        <p14:creationId xmlns:p14="http://schemas.microsoft.com/office/powerpoint/2010/main" val="805041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2B4E965C-3129-4DB6-BA94-C59F1D97DC3C}" type="slidenum">
              <a:rPr lang="en-US" altLang="en-US" smtClean="0">
                <a:latin typeface="Calibri" panose="020F0502020204030204" pitchFamily="34" charset="0"/>
              </a:rPr>
              <a:pPr fontAlgn="base">
                <a:spcBef>
                  <a:spcPct val="0"/>
                </a:spcBef>
                <a:spcAft>
                  <a:spcPct val="0"/>
                </a:spcAft>
              </a:pPr>
              <a:t>2</a:t>
            </a:fld>
            <a:endParaRPr lang="en-US" altLang="en-US" smtClean="0">
              <a:latin typeface="Calibri" panose="020F050202020403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9946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30FC8800-A24D-46D3-8AF2-87A0285FD5DF}" type="slidenum">
              <a:rPr lang="en-US" altLang="en-US" smtClean="0">
                <a:latin typeface="Calibri" panose="020F0502020204030204" pitchFamily="34" charset="0"/>
              </a:rPr>
              <a:pPr fontAlgn="base">
                <a:spcBef>
                  <a:spcPct val="0"/>
                </a:spcBef>
                <a:spcAft>
                  <a:spcPct val="0"/>
                </a:spcAft>
              </a:pPr>
              <a:t>3</a:t>
            </a:fld>
            <a:endParaRPr lang="en-US" altLang="en-US" smtClean="0">
              <a:latin typeface="Calibri" panose="020F050202020403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8409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96F9340-E5DB-40ED-9FDE-B5AA7B9F4975}" type="slidenum">
              <a:rPr lang="en-US" altLang="en-US" smtClean="0">
                <a:latin typeface="Calibri" panose="020F0502020204030204" pitchFamily="34" charset="0"/>
              </a:rPr>
              <a:pPr fontAlgn="base">
                <a:spcBef>
                  <a:spcPct val="0"/>
                </a:spcBef>
                <a:spcAft>
                  <a:spcPct val="0"/>
                </a:spcAft>
              </a:pPr>
              <a:t>5</a:t>
            </a:fld>
            <a:endParaRPr lang="en-US" altLang="en-US" smtClean="0">
              <a:latin typeface="Calibri" panose="020F050202020403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45061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E7CAAEAA-8B27-439C-AD12-002AD36B90EA}" type="slidenum">
              <a:rPr lang="en-US" altLang="en-US" smtClean="0">
                <a:latin typeface="Calibri" panose="020F0502020204030204" pitchFamily="34" charset="0"/>
              </a:rPr>
              <a:pPr fontAlgn="base">
                <a:spcBef>
                  <a:spcPct val="0"/>
                </a:spcBef>
                <a:spcAft>
                  <a:spcPct val="0"/>
                </a:spcAft>
              </a:pPr>
              <a:t>6</a:t>
            </a:fld>
            <a:endParaRPr lang="en-US" altLang="en-US" smtClean="0">
              <a:latin typeface="Calibri" panose="020F050202020403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6728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413BCE84-EF9B-4678-82B5-493071481DF3}" type="slidenum">
              <a:rPr lang="en-US" altLang="en-US" smtClean="0">
                <a:latin typeface="Calibri" panose="020F0502020204030204" pitchFamily="34" charset="0"/>
              </a:rPr>
              <a:pPr fontAlgn="base">
                <a:spcBef>
                  <a:spcPct val="0"/>
                </a:spcBef>
                <a:spcAft>
                  <a:spcPct val="0"/>
                </a:spcAft>
              </a:pPr>
              <a:t>8</a:t>
            </a:fld>
            <a:endParaRPr lang="en-US" altLang="en-US" smtClean="0">
              <a:latin typeface="Calibri" panose="020F0502020204030204" pitchFamily="34" charset="0"/>
            </a:endParaRPr>
          </a:p>
        </p:txBody>
      </p:sp>
      <p:sp>
        <p:nvSpPr>
          <p:cNvPr id="19459" name="Rectangle 1026"/>
          <p:cNvSpPr>
            <a:spLocks noGrp="1" noRot="1" noChangeAspect="1" noChangeArrowheads="1" noTextEdit="1"/>
          </p:cNvSpPr>
          <p:nvPr>
            <p:ph type="sldImg"/>
          </p:nvPr>
        </p:nvSpPr>
        <p:spPr>
          <a:ln/>
        </p:spPr>
      </p:sp>
      <p:sp>
        <p:nvSpPr>
          <p:cNvPr id="19460"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7515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746EA2A6-49C8-405C-B7D8-1B0ECEF8FE4A}" type="slidenum">
              <a:rPr lang="en-US" altLang="en-US" smtClean="0">
                <a:latin typeface="Calibri" panose="020F0502020204030204" pitchFamily="34" charset="0"/>
              </a:rPr>
              <a:pPr fontAlgn="base">
                <a:spcBef>
                  <a:spcPct val="0"/>
                </a:spcBef>
                <a:spcAft>
                  <a:spcPct val="0"/>
                </a:spcAft>
              </a:pPr>
              <a:t>10</a:t>
            </a:fld>
            <a:endParaRPr lang="en-US" altLang="en-US" smtClean="0">
              <a:latin typeface="Calibri" panose="020F0502020204030204" pitchFamily="34" charset="0"/>
            </a:endParaRPr>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5849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2B155D-021B-40CA-8165-1FE9F20DF20E}"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147655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2B155D-021B-40CA-8165-1FE9F20DF20E}"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2021698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2B155D-021B-40CA-8165-1FE9F20DF20E}"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0EE8-806B-4AD5-B3E8-0CB38C9550C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60005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C55EF98-CC8E-49E0-B218-580BA46D9382}" type="slidenum">
              <a:rPr lang="en-US" altLang="en-US" smtClean="0"/>
              <a:pPr>
                <a:defRPr/>
              </a:pPr>
              <a:t>‹#›</a:t>
            </a:fld>
            <a:endParaRPr lang="en-US" altLang="en-US"/>
          </a:p>
        </p:txBody>
      </p:sp>
    </p:spTree>
    <p:extLst>
      <p:ext uri="{BB962C8B-B14F-4D97-AF65-F5344CB8AC3E}">
        <p14:creationId xmlns:p14="http://schemas.microsoft.com/office/powerpoint/2010/main" val="150973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2B155D-021B-40CA-8165-1FE9F20DF20E}"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0EE8-806B-4AD5-B3E8-0CB38C9550C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1312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2B155D-021B-40CA-8165-1FE9F20DF20E}"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113534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2B155D-021B-40CA-8165-1FE9F20DF20E}"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3368305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2B155D-021B-40CA-8165-1FE9F20DF20E}"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4271657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3"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ltLang="en-US"/>
          </a:p>
        </p:txBody>
      </p:sp>
      <p:sp>
        <p:nvSpPr>
          <p:cNvPr id="14" name="Footer Placeholder 4"/>
          <p:cNvSpPr>
            <a:spLocks noGrp="1"/>
          </p:cNvSpPr>
          <p:nvPr>
            <p:ph type="ftr" sz="quarter" idx="19"/>
          </p:nvPr>
        </p:nvSpPr>
        <p:spPr/>
        <p:txBody>
          <a:bodyPr/>
          <a:lstStyle>
            <a:lvl1pPr>
              <a:defRPr/>
            </a:lvl1pPr>
          </a:lstStyle>
          <a:p>
            <a:pPr>
              <a:defRPr/>
            </a:pPr>
            <a:endParaRPr lang="en-US" altLang="en-US"/>
          </a:p>
        </p:txBody>
      </p:sp>
      <p:sp>
        <p:nvSpPr>
          <p:cNvPr id="16" name="Slide Number Placeholder 5"/>
          <p:cNvSpPr>
            <a:spLocks noGrp="1"/>
          </p:cNvSpPr>
          <p:nvPr>
            <p:ph type="sldNum" sz="quarter" idx="20"/>
          </p:nvPr>
        </p:nvSpPr>
        <p:spPr/>
        <p:txBody>
          <a:bodyPr/>
          <a:lstStyle>
            <a:lvl1pPr>
              <a:defRPr/>
            </a:lvl1pPr>
          </a:lstStyle>
          <a:p>
            <a:pPr>
              <a:defRPr/>
            </a:pPr>
            <a:fld id="{7912A893-81CA-41C1-8E9C-9E4895A4FB4E}" type="slidenum">
              <a:rPr lang="en-US" altLang="en-US"/>
              <a:pPr>
                <a:defRPr/>
              </a:pPr>
              <a:t>‹#›</a:t>
            </a:fld>
            <a:endParaRPr lang="en-US" altLang="en-US"/>
          </a:p>
        </p:txBody>
      </p:sp>
    </p:spTree>
    <p:extLst>
      <p:ext uri="{BB962C8B-B14F-4D97-AF65-F5344CB8AC3E}">
        <p14:creationId xmlns:p14="http://schemas.microsoft.com/office/powerpoint/2010/main" val="2712423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2B155D-021B-40CA-8165-1FE9F20DF20E}"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339612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2B155D-021B-40CA-8165-1FE9F20DF20E}" type="datetimeFigureOut">
              <a:rPr lang="en-US" smtClean="0"/>
              <a:t>10/6/2019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246512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B155D-021B-40CA-8165-1FE9F20DF20E}"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72132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2B155D-021B-40CA-8165-1FE9F20DF20E}" type="datetimeFigureOut">
              <a:rPr lang="en-US" smtClean="0"/>
              <a:t>10/6/2019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203669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2B155D-021B-40CA-8165-1FE9F20DF20E}" type="datetimeFigureOut">
              <a:rPr lang="en-US" smtClean="0"/>
              <a:t>10/6/2019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262916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B155D-021B-40CA-8165-1FE9F20DF20E}" type="datetimeFigureOut">
              <a:rPr lang="en-US" smtClean="0"/>
              <a:t>10/6/2019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48716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2B155D-021B-40CA-8165-1FE9F20DF20E}"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232359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2B155D-021B-40CA-8165-1FE9F20DF20E}" type="datetimeFigureOut">
              <a:rPr lang="en-US" smtClean="0"/>
              <a:t>10/6/2019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30EE8-806B-4AD5-B3E8-0CB38C9550CF}" type="slidenum">
              <a:rPr lang="en-US" smtClean="0"/>
              <a:t>‹#›</a:t>
            </a:fld>
            <a:endParaRPr lang="en-US"/>
          </a:p>
        </p:txBody>
      </p:sp>
    </p:spTree>
    <p:extLst>
      <p:ext uri="{BB962C8B-B14F-4D97-AF65-F5344CB8AC3E}">
        <p14:creationId xmlns:p14="http://schemas.microsoft.com/office/powerpoint/2010/main" val="348554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2B155D-021B-40CA-8165-1FE9F20DF20E}" type="datetimeFigureOut">
              <a:rPr lang="en-US" smtClean="0"/>
              <a:t>10/6/2019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3630EE8-806B-4AD5-B3E8-0CB38C9550CF}" type="slidenum">
              <a:rPr lang="en-US" smtClean="0"/>
              <a:t>‹#›</a:t>
            </a:fld>
            <a:endParaRPr lang="en-US"/>
          </a:p>
        </p:txBody>
      </p:sp>
    </p:spTree>
    <p:extLst>
      <p:ext uri="{BB962C8B-B14F-4D97-AF65-F5344CB8AC3E}">
        <p14:creationId xmlns:p14="http://schemas.microsoft.com/office/powerpoint/2010/main" val="852470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HyjLt_RGEw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HyjLt_RGEw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Ki8S5I83Cc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7700" y="568807"/>
            <a:ext cx="10896600" cy="2561550"/>
          </a:xfrm>
          <a:solidFill>
            <a:schemeClr val="tx1">
              <a:lumMod val="95000"/>
              <a:alpha val="64000"/>
            </a:schemeClr>
          </a:solidFill>
          <a:ln>
            <a:noFill/>
          </a:ln>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sz="6000" b="1" dirty="0" smtClean="0">
                <a:solidFill>
                  <a:schemeClr val="bg1"/>
                </a:solidFill>
              </a:rPr>
              <a:t>Good morning!</a:t>
            </a:r>
            <a:br>
              <a:rPr lang="en-US" sz="6000" b="1" dirty="0" smtClean="0">
                <a:solidFill>
                  <a:schemeClr val="bg1"/>
                </a:solidFill>
              </a:rPr>
            </a:br>
            <a:r>
              <a:rPr lang="en-US" sz="6000" b="1" dirty="0" smtClean="0">
                <a:solidFill>
                  <a:schemeClr val="bg1"/>
                </a:solidFill>
              </a:rPr>
              <a:t>October 3 – Day 4</a:t>
            </a:r>
            <a:r>
              <a:rPr lang="en-US" dirty="0" smtClean="0"/>
              <a:t/>
            </a:r>
            <a:br>
              <a:rPr lang="en-US" dirty="0" smtClean="0"/>
            </a:br>
            <a:r>
              <a:rPr lang="en-US" dirty="0" smtClean="0"/>
              <a:t>Group 27</a:t>
            </a:r>
            <a:endParaRPr lang="en-US" dirty="0"/>
          </a:p>
        </p:txBody>
      </p:sp>
      <p:sp>
        <p:nvSpPr>
          <p:cNvPr id="5" name="Title 1"/>
          <p:cNvSpPr txBox="1">
            <a:spLocks/>
          </p:cNvSpPr>
          <p:nvPr/>
        </p:nvSpPr>
        <p:spPr>
          <a:xfrm>
            <a:off x="2137062" y="3699164"/>
            <a:ext cx="7197726" cy="2604654"/>
          </a:xfrm>
          <a:prstGeom prst="rect">
            <a:avLst/>
          </a:prstGeom>
          <a:solidFill>
            <a:schemeClr val="tx1">
              <a:lumMod val="95000"/>
              <a:alpha val="83000"/>
            </a:schemeClr>
          </a:solidFill>
          <a:ln w="9525" cap="rnd" cmpd="sng" algn="ctr">
            <a:noFill/>
            <a:prstDash val="solid"/>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rmAutofit/>
          </a:bodyPr>
          <a:lstStyle>
            <a:lvl1pPr algn="r" defTabSz="457200" rtl="0" eaLnBrk="1" latinLnBrk="0" hangingPunct="1">
              <a:spcBef>
                <a:spcPct val="0"/>
              </a:spcBef>
              <a:buNone/>
              <a:defRPr sz="48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285750" indent="-285750" algn="ctr">
              <a:buFont typeface="Wingdings" panose="05000000000000000000" pitchFamily="2" charset="2"/>
              <a:buChar char="v"/>
            </a:pPr>
            <a:r>
              <a:rPr lang="en-US" sz="3000" dirty="0" smtClean="0">
                <a:solidFill>
                  <a:schemeClr val="bg1"/>
                </a:solidFill>
              </a:rPr>
              <a:t> Notes </a:t>
            </a:r>
          </a:p>
          <a:p>
            <a:pPr marL="285750" indent="-285750" algn="ctr">
              <a:buFont typeface="Wingdings" panose="05000000000000000000" pitchFamily="2" charset="2"/>
              <a:buChar char="v"/>
            </a:pPr>
            <a:r>
              <a:rPr lang="en-US" sz="3000" dirty="0">
                <a:solidFill>
                  <a:schemeClr val="bg1"/>
                </a:solidFill>
              </a:rPr>
              <a:t> </a:t>
            </a:r>
            <a:r>
              <a:rPr lang="en-US" sz="3000" dirty="0" smtClean="0">
                <a:solidFill>
                  <a:schemeClr val="bg1"/>
                </a:solidFill>
              </a:rPr>
              <a:t>Worksheets</a:t>
            </a:r>
          </a:p>
          <a:p>
            <a:pPr algn="ctr"/>
            <a:endParaRPr lang="en-US" sz="3000" dirty="0" smtClean="0">
              <a:solidFill>
                <a:schemeClr val="bg1"/>
              </a:solidFill>
            </a:endParaRPr>
          </a:p>
          <a:p>
            <a:pPr marL="285750" indent="-285750" algn="ctr">
              <a:buFont typeface="Wingdings" panose="05000000000000000000" pitchFamily="2" charset="2"/>
              <a:buChar char="v"/>
            </a:pPr>
            <a:endParaRPr lang="en-US" sz="1800" dirty="0" smtClean="0"/>
          </a:p>
        </p:txBody>
      </p:sp>
    </p:spTree>
    <p:extLst>
      <p:ext uri="{BB962C8B-B14F-4D97-AF65-F5344CB8AC3E}">
        <p14:creationId xmlns:p14="http://schemas.microsoft.com/office/powerpoint/2010/main" val="1084119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09801" y="73026"/>
            <a:ext cx="7764463" cy="969963"/>
          </a:xfrm>
        </p:spPr>
        <p:txBody>
          <a:bodyPr/>
          <a:lstStyle/>
          <a:p>
            <a:pPr eaLnBrk="1" hangingPunct="1"/>
            <a:r>
              <a:rPr lang="en-US" altLang="en-US" smtClean="0"/>
              <a:t>Irrigation System</a:t>
            </a:r>
          </a:p>
        </p:txBody>
      </p:sp>
      <p:sp>
        <p:nvSpPr>
          <p:cNvPr id="27651" name="Rectangle 3"/>
          <p:cNvSpPr>
            <a:spLocks noGrp="1" noChangeArrowheads="1"/>
          </p:cNvSpPr>
          <p:nvPr>
            <p:ph idx="1"/>
          </p:nvPr>
        </p:nvSpPr>
        <p:spPr>
          <a:xfrm>
            <a:off x="2230438" y="1008064"/>
            <a:ext cx="7766050" cy="4059237"/>
          </a:xfrm>
        </p:spPr>
        <p:txBody>
          <a:bodyPr rtlCol="0">
            <a:normAutofit/>
          </a:bodyPr>
          <a:lstStyle/>
          <a:p>
            <a:pPr marL="36900" indent="0">
              <a:buNone/>
              <a:defRPr/>
            </a:pPr>
            <a:r>
              <a:rPr lang="en-US" altLang="en-US" dirty="0">
                <a:solidFill>
                  <a:schemeClr val="tx1">
                    <a:lumMod val="75000"/>
                    <a:lumOff val="25000"/>
                  </a:schemeClr>
                </a:solidFill>
              </a:rPr>
              <a:t>Regular flood inundated the land leaving behind sediments and fertile land.  Mesopotamians learned to tame the flood and use the water. </a:t>
            </a:r>
          </a:p>
          <a:p>
            <a:pPr>
              <a:buFont typeface="Wingdings 3" charset="2"/>
              <a:buChar char=""/>
              <a:defRPr/>
            </a:pPr>
            <a:r>
              <a:rPr lang="en-US" altLang="en-US" dirty="0">
                <a:solidFill>
                  <a:schemeClr val="tx1">
                    <a:lumMod val="75000"/>
                    <a:lumOff val="25000"/>
                  </a:schemeClr>
                </a:solidFill>
              </a:rPr>
              <a:t>Farmers learned to </a:t>
            </a:r>
            <a:r>
              <a:rPr lang="en-US" altLang="en-US" b="1" dirty="0">
                <a:solidFill>
                  <a:schemeClr val="tx1">
                    <a:lumMod val="75000"/>
                    <a:lumOff val="25000"/>
                  </a:schemeClr>
                </a:solidFill>
              </a:rPr>
              <a:t>dig tanks </a:t>
            </a:r>
            <a:r>
              <a:rPr lang="en-US" altLang="en-US" dirty="0">
                <a:solidFill>
                  <a:schemeClr val="tx1">
                    <a:lumMod val="75000"/>
                    <a:lumOff val="25000"/>
                  </a:schemeClr>
                </a:solidFill>
              </a:rPr>
              <a:t>in the ground to store some of the flood water for later use…</a:t>
            </a:r>
          </a:p>
          <a:p>
            <a:pPr>
              <a:buFont typeface="Wingdings 3" charset="2"/>
              <a:buChar char=""/>
              <a:defRPr/>
            </a:pPr>
            <a:r>
              <a:rPr lang="en-US" altLang="en-US" dirty="0">
                <a:solidFill>
                  <a:schemeClr val="tx1">
                    <a:lumMod val="75000"/>
                    <a:lumOff val="25000"/>
                  </a:schemeClr>
                </a:solidFill>
              </a:rPr>
              <a:t>They also built dikes to create </a:t>
            </a:r>
            <a:r>
              <a:rPr lang="en-US" altLang="en-US" b="1" dirty="0">
                <a:solidFill>
                  <a:schemeClr val="tx1">
                    <a:lumMod val="75000"/>
                    <a:lumOff val="25000"/>
                  </a:schemeClr>
                </a:solidFill>
              </a:rPr>
              <a:t>storage reservoirs </a:t>
            </a:r>
            <a:r>
              <a:rPr lang="en-US" altLang="en-US" dirty="0">
                <a:solidFill>
                  <a:schemeClr val="tx1">
                    <a:lumMod val="75000"/>
                    <a:lumOff val="25000"/>
                  </a:schemeClr>
                </a:solidFill>
              </a:rPr>
              <a:t>for the water…</a:t>
            </a:r>
          </a:p>
          <a:p>
            <a:pPr>
              <a:buFont typeface="Wingdings 3" charset="2"/>
              <a:buChar char=""/>
              <a:defRPr/>
            </a:pPr>
            <a:r>
              <a:rPr lang="en-US" altLang="en-US" dirty="0">
                <a:solidFill>
                  <a:schemeClr val="tx1">
                    <a:lumMod val="75000"/>
                    <a:lumOff val="25000"/>
                  </a:schemeClr>
                </a:solidFill>
              </a:rPr>
              <a:t>Constructed many </a:t>
            </a:r>
            <a:r>
              <a:rPr lang="en-US" altLang="en-US" b="1" dirty="0">
                <a:solidFill>
                  <a:schemeClr val="tx1">
                    <a:lumMod val="75000"/>
                    <a:lumOff val="25000"/>
                  </a:schemeClr>
                </a:solidFill>
              </a:rPr>
              <a:t>irrigation canals </a:t>
            </a:r>
            <a:r>
              <a:rPr lang="en-US" altLang="en-US" dirty="0">
                <a:solidFill>
                  <a:schemeClr val="tx1">
                    <a:lumMod val="75000"/>
                    <a:lumOff val="25000"/>
                  </a:schemeClr>
                </a:solidFill>
              </a:rPr>
              <a:t>across the flat flood plain to carry water to the fields… </a:t>
            </a:r>
          </a:p>
        </p:txBody>
      </p:sp>
      <p:pic>
        <p:nvPicPr>
          <p:cNvPr id="3" name="Picture 2"/>
          <p:cNvPicPr>
            <a:picLocks noChangeAspect="1"/>
          </p:cNvPicPr>
          <p:nvPr/>
        </p:nvPicPr>
        <p:blipFill>
          <a:blip r:embed="rId3"/>
          <a:stretch>
            <a:fillRect/>
          </a:stretch>
        </p:blipFill>
        <p:spPr>
          <a:xfrm>
            <a:off x="1676400" y="5066915"/>
            <a:ext cx="3026644" cy="17899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5391821" y="5064737"/>
            <a:ext cx="1980607" cy="16424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5"/>
          <a:stretch>
            <a:fillRect/>
          </a:stretch>
        </p:blipFill>
        <p:spPr>
          <a:xfrm>
            <a:off x="8066086" y="5064738"/>
            <a:ext cx="2319923" cy="15438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93900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1000"/>
                                        <p:tgtEl>
                                          <p:spTgt spid="27651">
                                            <p:txEl>
                                              <p:pRg st="1" end="1"/>
                                            </p:txEl>
                                          </p:spTgt>
                                        </p:tgtEl>
                                      </p:cBhvr>
                                    </p:animEffect>
                                    <p:anim calcmode="lin" valueType="num">
                                      <p:cBhvr>
                                        <p:cTn id="8"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27651">
                                            <p:txEl>
                                              <p:pRg st="2" end="2"/>
                                            </p:txEl>
                                          </p:spTgt>
                                        </p:tgtEl>
                                        <p:attrNameLst>
                                          <p:attrName>style.visibility</p:attrName>
                                        </p:attrNameLst>
                                      </p:cBhvr>
                                      <p:to>
                                        <p:strVal val="visible"/>
                                      </p:to>
                                    </p:set>
                                    <p:animEffect transition="in" filter="wipe(down)">
                                      <p:cBhvr>
                                        <p:cTn id="14" dur="500"/>
                                        <p:tgtEl>
                                          <p:spTgt spid="27651">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animEffect transition="in" filter="fade">
                                      <p:cBhvr>
                                        <p:cTn id="19" dur="1000"/>
                                        <p:tgtEl>
                                          <p:spTgt spid="27651">
                                            <p:txEl>
                                              <p:pRg st="3" end="3"/>
                                            </p:txEl>
                                          </p:spTgt>
                                        </p:tgtEl>
                                      </p:cBhvr>
                                    </p:animEffect>
                                    <p:anim calcmode="lin" valueType="num">
                                      <p:cBhvr>
                                        <p:cTn id="20"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Mesopotamia</a:t>
            </a:r>
          </a:p>
        </p:txBody>
      </p:sp>
      <p:sp>
        <p:nvSpPr>
          <p:cNvPr id="22531" name="Content Placeholder 2"/>
          <p:cNvSpPr>
            <a:spLocks noGrp="1"/>
          </p:cNvSpPr>
          <p:nvPr>
            <p:ph idx="1"/>
          </p:nvPr>
        </p:nvSpPr>
        <p:spPr/>
        <p:txBody>
          <a:bodyPr/>
          <a:lstStyle/>
          <a:p>
            <a:pPr eaLnBrk="1" hangingPunct="1"/>
            <a:r>
              <a:rPr lang="en-US" altLang="en-US" dirty="0" smtClean="0">
                <a:hlinkClick r:id="rId2"/>
              </a:rPr>
              <a:t>The History of Writing</a:t>
            </a:r>
            <a:endParaRPr lang="en-US" altLang="en-US" dirty="0" smtClean="0"/>
          </a:p>
          <a:p>
            <a:pPr eaLnBrk="1" hangingPunct="1"/>
            <a:endParaRPr lang="en-US" altLang="en-US" dirty="0" smtClean="0"/>
          </a:p>
          <a:p>
            <a:pPr eaLnBrk="1" hangingPunct="1"/>
            <a:r>
              <a:rPr lang="en-US" altLang="en-US" dirty="0" smtClean="0"/>
              <a:t>Things to consider why you are watching</a:t>
            </a:r>
          </a:p>
          <a:p>
            <a:pPr lvl="1" eaLnBrk="1" hangingPunct="1"/>
            <a:r>
              <a:rPr lang="en-US" altLang="en-US" dirty="0" smtClean="0"/>
              <a:t>Why did writing begin?</a:t>
            </a:r>
          </a:p>
          <a:p>
            <a:pPr lvl="1" eaLnBrk="1" hangingPunct="1"/>
            <a:r>
              <a:rPr lang="en-US" altLang="en-US" dirty="0" smtClean="0"/>
              <a:t>What were they keeping track of?</a:t>
            </a:r>
          </a:p>
          <a:p>
            <a:pPr lvl="1" eaLnBrk="1" hangingPunct="1"/>
            <a:r>
              <a:rPr lang="en-US" altLang="en-US" dirty="0" smtClean="0"/>
              <a:t>How do we still have these records?</a:t>
            </a:r>
          </a:p>
        </p:txBody>
      </p:sp>
      <p:pic>
        <p:nvPicPr>
          <p:cNvPr id="225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49275"/>
            <a:ext cx="3733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562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The Need for Records</a:t>
            </a:r>
          </a:p>
        </p:txBody>
      </p:sp>
      <p:sp>
        <p:nvSpPr>
          <p:cNvPr id="69635" name="Rectangle 3"/>
          <p:cNvSpPr>
            <a:spLocks noGrp="1" noChangeArrowheads="1"/>
          </p:cNvSpPr>
          <p:nvPr>
            <p:ph idx="1"/>
          </p:nvPr>
        </p:nvSpPr>
        <p:spPr>
          <a:xfrm>
            <a:off x="1693863" y="1912938"/>
            <a:ext cx="6477000" cy="3879850"/>
          </a:xfrm>
        </p:spPr>
        <p:txBody>
          <a:bodyPr rtlCol="0">
            <a:normAutofit/>
          </a:bodyPr>
          <a:lstStyle/>
          <a:p>
            <a:pPr>
              <a:buFont typeface="Wingdings 3" charset="2"/>
              <a:buChar char=""/>
              <a:defRPr/>
            </a:pPr>
            <a:r>
              <a:rPr lang="en-US" altLang="en-US" dirty="0">
                <a:solidFill>
                  <a:schemeClr val="tx1">
                    <a:lumMod val="75000"/>
                    <a:lumOff val="25000"/>
                  </a:schemeClr>
                </a:solidFill>
              </a:rPr>
              <a:t>To keep records of the foods and goods kept in their stores and warehouses…</a:t>
            </a:r>
          </a:p>
          <a:p>
            <a:pPr>
              <a:buFont typeface="Wingdings 3" charset="2"/>
              <a:buChar char=""/>
              <a:defRPr/>
            </a:pPr>
            <a:r>
              <a:rPr lang="en-US" altLang="en-US" dirty="0">
                <a:solidFill>
                  <a:schemeClr val="tx1">
                    <a:lumMod val="75000"/>
                    <a:lumOff val="25000"/>
                  </a:schemeClr>
                </a:solidFill>
              </a:rPr>
              <a:t>Record transactions because Kings wanted to issue orders and keep accounts of their wars…</a:t>
            </a:r>
          </a:p>
          <a:p>
            <a:pPr>
              <a:buFont typeface="Wingdings 3" charset="2"/>
              <a:buChar char=""/>
              <a:defRPr/>
            </a:pPr>
            <a:r>
              <a:rPr lang="en-US" altLang="en-US" dirty="0">
                <a:solidFill>
                  <a:schemeClr val="tx1">
                    <a:lumMod val="75000"/>
                    <a:lumOff val="25000"/>
                  </a:schemeClr>
                </a:solidFill>
              </a:rPr>
              <a:t>The transfer of property and the regulation of society demanded some form of keeping records…</a:t>
            </a:r>
          </a:p>
          <a:p>
            <a:pPr>
              <a:buFont typeface="Wingdings 3" charset="2"/>
              <a:buChar char=""/>
              <a:defRPr/>
            </a:pPr>
            <a:endParaRPr lang="en-US" altLang="en-US" dirty="0">
              <a:solidFill>
                <a:schemeClr val="tx1">
                  <a:lumMod val="75000"/>
                  <a:lumOff val="25000"/>
                </a:schemeClr>
              </a:solidFill>
            </a:endParaRPr>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81000"/>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279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14600" y="-533400"/>
            <a:ext cx="6781800" cy="1277938"/>
          </a:xfrm>
        </p:spPr>
        <p:txBody>
          <a:bodyPr/>
          <a:lstStyle/>
          <a:p>
            <a:pPr eaLnBrk="1" hangingPunct="1"/>
            <a:r>
              <a:rPr lang="en-US" altLang="en-US" smtClean="0"/>
              <a:t>The Development of Writing</a:t>
            </a:r>
          </a:p>
        </p:txBody>
      </p:sp>
      <p:pic>
        <p:nvPicPr>
          <p:cNvPr id="4" name="Picture Placeholder 3"/>
          <p:cNvPicPr>
            <a:picLocks noGrp="1" noChangeAspect="1"/>
          </p:cNvPicPr>
          <p:nvPr>
            <p:ph idx="1"/>
          </p:nvPr>
        </p:nvPicPr>
        <p:blipFill>
          <a:blip r:embed="rId2"/>
          <a:stretch>
            <a:fillRect/>
          </a:stretch>
        </p:blipFill>
        <p:spPr>
          <a:xfrm>
            <a:off x="7086600" y="745066"/>
            <a:ext cx="3048000" cy="3346824"/>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4580" name="Rectangle 3"/>
          <p:cNvSpPr>
            <a:spLocks noGrp="1" noChangeArrowheads="1"/>
          </p:cNvSpPr>
          <p:nvPr>
            <p:ph type="body" sz="half" idx="2"/>
          </p:nvPr>
        </p:nvSpPr>
        <p:spPr>
          <a:xfrm>
            <a:off x="2133600" y="1066800"/>
            <a:ext cx="4495800" cy="2584450"/>
          </a:xfrm>
        </p:spPr>
        <p:txBody>
          <a:bodyPr>
            <a:normAutofit fontScale="62500" lnSpcReduction="20000"/>
          </a:bodyPr>
          <a:lstStyle/>
          <a:p>
            <a:pPr eaLnBrk="1" hangingPunct="1">
              <a:lnSpc>
                <a:spcPct val="90000"/>
              </a:lnSpc>
              <a:defRPr/>
            </a:pPr>
            <a:r>
              <a:rPr lang="en-US" altLang="en-US" sz="2800"/>
              <a:t>Thousands of written records have been found by archaeologists in Mesopotamia (most were written on clay tablets)… </a:t>
            </a:r>
          </a:p>
          <a:p>
            <a:pPr eaLnBrk="1" hangingPunct="1">
              <a:lnSpc>
                <a:spcPct val="90000"/>
              </a:lnSpc>
              <a:buFont typeface="Monotype Sorts"/>
              <a:buNone/>
              <a:defRPr/>
            </a:pPr>
            <a:endParaRPr lang="en-US" altLang="en-US" sz="2800"/>
          </a:p>
          <a:p>
            <a:pPr eaLnBrk="1" hangingPunct="1">
              <a:lnSpc>
                <a:spcPct val="90000"/>
              </a:lnSpc>
              <a:defRPr/>
            </a:pPr>
            <a:r>
              <a:rPr lang="en-US" altLang="en-US" sz="2800"/>
              <a:t>Stone was used if the record was meant to be more permanent… </a:t>
            </a:r>
          </a:p>
          <a:p>
            <a:pPr eaLnBrk="1" hangingPunct="1">
              <a:lnSpc>
                <a:spcPct val="90000"/>
              </a:lnSpc>
              <a:buFont typeface="Monotype Sorts"/>
              <a:buNone/>
              <a:defRPr/>
            </a:pPr>
            <a:endParaRPr lang="en-US" altLang="en-US" sz="2800"/>
          </a:p>
          <a:p>
            <a:pPr eaLnBrk="1" hangingPunct="1">
              <a:lnSpc>
                <a:spcPct val="90000"/>
              </a:lnSpc>
              <a:defRPr/>
            </a:pPr>
            <a:r>
              <a:rPr lang="en-US" altLang="en-US" sz="2800"/>
              <a:t>Scholars have learned how to translate most of them :) </a:t>
            </a:r>
          </a:p>
        </p:txBody>
      </p:sp>
    </p:spTree>
    <p:extLst>
      <p:ext uri="{BB962C8B-B14F-4D97-AF65-F5344CB8AC3E}">
        <p14:creationId xmlns:p14="http://schemas.microsoft.com/office/powerpoint/2010/main" val="1459450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09801" y="2127250"/>
            <a:ext cx="7764463" cy="1073150"/>
          </a:xfrm>
        </p:spPr>
        <p:txBody>
          <a:bodyPr/>
          <a:lstStyle/>
          <a:p>
            <a:pPr eaLnBrk="1" hangingPunct="1"/>
            <a:r>
              <a:rPr lang="en-US" altLang="en-US" smtClean="0">
                <a:solidFill>
                  <a:schemeClr val="tx1"/>
                </a:solidFill>
              </a:rPr>
              <a:t>What do these symbols mean?</a:t>
            </a:r>
          </a:p>
        </p:txBody>
      </p:sp>
      <p:sp>
        <p:nvSpPr>
          <p:cNvPr id="7" name="Text Placeholder 6"/>
          <p:cNvSpPr>
            <a:spLocks noGrp="1"/>
          </p:cNvSpPr>
          <p:nvPr>
            <p:ph type="body" idx="1"/>
          </p:nvPr>
        </p:nvSpPr>
        <p:spPr>
          <a:xfrm>
            <a:off x="1676400" y="3386138"/>
            <a:ext cx="8763000" cy="3243262"/>
          </a:xfrm>
        </p:spPr>
        <p:txBody>
          <a:bodyPr/>
          <a:lstStyle/>
          <a:p>
            <a:pPr eaLnBrk="1" hangingPunct="1"/>
            <a:r>
              <a:rPr lang="en-US" altLang="en-US" sz="2800" b="1">
                <a:solidFill>
                  <a:schemeClr val="tx1"/>
                </a:solidFill>
              </a:rPr>
              <a:t>You did not need any words to understand their meaning</a:t>
            </a:r>
          </a:p>
          <a:p>
            <a:pPr eaLnBrk="1" hangingPunct="1"/>
            <a:r>
              <a:rPr lang="en-US" altLang="en-US" sz="2800" b="1">
                <a:solidFill>
                  <a:schemeClr val="tx1"/>
                </a:solidFill>
              </a:rPr>
              <a:t>Mesopotamians did the same thing with Pictograms</a:t>
            </a:r>
          </a:p>
          <a:p>
            <a:pPr eaLnBrk="1" hangingPunct="1"/>
            <a:r>
              <a:rPr lang="en-US" altLang="en-US" sz="2800" b="1">
                <a:solidFill>
                  <a:schemeClr val="tx1"/>
                </a:solidFill>
              </a:rPr>
              <a:t>Try to write this sentence with a pictogram</a:t>
            </a:r>
          </a:p>
          <a:p>
            <a:pPr eaLnBrk="1" hangingPunct="1"/>
            <a:r>
              <a:rPr lang="en-US" altLang="en-US" sz="2800" b="1">
                <a:solidFill>
                  <a:schemeClr val="tx1"/>
                </a:solidFill>
              </a:rPr>
              <a:t>‘</a:t>
            </a:r>
            <a:r>
              <a:rPr lang="en-US" altLang="en-US" sz="2800" b="1" i="1">
                <a:solidFill>
                  <a:schemeClr val="tx1"/>
                </a:solidFill>
              </a:rPr>
              <a:t>This wagon contains 50 bricks for the king and 15 containers for the village merchant.’</a:t>
            </a:r>
          </a:p>
          <a:p>
            <a:pPr eaLnBrk="1" hangingPunct="1"/>
            <a:endParaRPr lang="en-US" altLang="en-US" smtClean="0">
              <a:solidFill>
                <a:srgbClr val="404040"/>
              </a:solidFill>
            </a:endParaRPr>
          </a:p>
          <a:p>
            <a:pPr eaLnBrk="1" hangingPunct="1"/>
            <a:endParaRPr lang="en-US" altLang="en-US" smtClean="0">
              <a:solidFill>
                <a:srgbClr val="404040"/>
              </a:solidFill>
            </a:endParaRPr>
          </a:p>
        </p:txBody>
      </p:sp>
      <p:pic>
        <p:nvPicPr>
          <p:cNvPr id="2560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381000"/>
            <a:ext cx="2146300" cy="2133600"/>
          </a:xfrm>
        </p:spPr>
      </p:pic>
      <p:pic>
        <p:nvPicPr>
          <p:cNvPr id="256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612776"/>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81963" y="455613"/>
            <a:ext cx="20764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223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The Development of Writing </a:t>
            </a:r>
          </a:p>
        </p:txBody>
      </p:sp>
      <p:sp>
        <p:nvSpPr>
          <p:cNvPr id="26627" name="Rectangle 3"/>
          <p:cNvSpPr>
            <a:spLocks noGrp="1" noChangeArrowheads="1"/>
          </p:cNvSpPr>
          <p:nvPr>
            <p:ph idx="1"/>
          </p:nvPr>
        </p:nvSpPr>
        <p:spPr>
          <a:xfrm>
            <a:off x="1828800" y="1930400"/>
            <a:ext cx="5557838" cy="4694238"/>
          </a:xfrm>
        </p:spPr>
        <p:txBody>
          <a:bodyPr/>
          <a:lstStyle/>
          <a:p>
            <a:pPr eaLnBrk="1" hangingPunct="1">
              <a:lnSpc>
                <a:spcPct val="90000"/>
              </a:lnSpc>
            </a:pPr>
            <a:r>
              <a:rPr lang="en-US" altLang="en-US" sz="2400" dirty="0"/>
              <a:t>About 3000 BCE </a:t>
            </a:r>
            <a:r>
              <a:rPr lang="en-US" altLang="en-US" sz="2400" u="sng" dirty="0"/>
              <a:t>“pictograph signs” </a:t>
            </a:r>
            <a:r>
              <a:rPr lang="en-US" altLang="en-US" sz="2400" dirty="0"/>
              <a:t>were used to record </a:t>
            </a:r>
            <a:r>
              <a:rPr lang="en-US" altLang="en-US" sz="2400" dirty="0" smtClean="0"/>
              <a:t>stories</a:t>
            </a:r>
            <a:r>
              <a:rPr lang="en-US" altLang="en-US" sz="2400" dirty="0"/>
              <a:t>…</a:t>
            </a:r>
          </a:p>
          <a:p>
            <a:pPr eaLnBrk="1" hangingPunct="1">
              <a:lnSpc>
                <a:spcPct val="90000"/>
              </a:lnSpc>
              <a:buFont typeface="Monotype Sorts"/>
              <a:buNone/>
            </a:pPr>
            <a:endParaRPr lang="en-US" altLang="en-US" sz="2400" dirty="0"/>
          </a:p>
          <a:p>
            <a:pPr eaLnBrk="1" hangingPunct="1">
              <a:lnSpc>
                <a:spcPct val="90000"/>
              </a:lnSpc>
            </a:pPr>
            <a:r>
              <a:rPr lang="en-US" altLang="en-US" sz="2400" dirty="0"/>
              <a:t>Each sign was a simple picture of the object (about 1200 signs were used to record objects or actions)…</a:t>
            </a:r>
          </a:p>
          <a:p>
            <a:pPr eaLnBrk="1" hangingPunct="1">
              <a:lnSpc>
                <a:spcPct val="90000"/>
              </a:lnSpc>
              <a:buFont typeface="Monotype Sorts"/>
              <a:buNone/>
            </a:pPr>
            <a:endParaRPr lang="en-US" altLang="en-US" sz="2400" dirty="0"/>
          </a:p>
          <a:p>
            <a:pPr eaLnBrk="1" hangingPunct="1">
              <a:lnSpc>
                <a:spcPct val="90000"/>
              </a:lnSpc>
            </a:pPr>
            <a:r>
              <a:rPr lang="en-US" altLang="en-US" sz="2400" dirty="0"/>
              <a:t>A sharpened reed was used to scratch these signs onto a slab of wet clay (later the slab would be baked hard to be kept as a permanent record)…</a:t>
            </a:r>
            <a:endParaRPr lang="en-US" altLang="en-US" dirty="0"/>
          </a:p>
        </p:txBody>
      </p:sp>
      <p:pic>
        <p:nvPicPr>
          <p:cNvPr id="2662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96506" y="118414"/>
            <a:ext cx="3128962"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8019083" y="3637684"/>
            <a:ext cx="2819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dirty="0">
                <a:solidFill>
                  <a:schemeClr val="tx1"/>
                </a:solidFill>
              </a:rPr>
              <a:t>What do you think the pictographs in the picture above represent?</a:t>
            </a:r>
          </a:p>
        </p:txBody>
      </p:sp>
      <p:pic>
        <p:nvPicPr>
          <p:cNvPr id="1026" name="Picture 2" descr="Image result for reed tool mesopota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638" y="4593983"/>
            <a:ext cx="3650384" cy="2037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ed tool mesopotam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2860" y="2332019"/>
            <a:ext cx="1988323" cy="130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050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The Development of Writing (continued) </a:t>
            </a:r>
          </a:p>
        </p:txBody>
      </p:sp>
      <p:sp>
        <p:nvSpPr>
          <p:cNvPr id="73731" name="Rectangle 3"/>
          <p:cNvSpPr>
            <a:spLocks noGrp="1" noChangeArrowheads="1"/>
          </p:cNvSpPr>
          <p:nvPr>
            <p:ph idx="1"/>
          </p:nvPr>
        </p:nvSpPr>
        <p:spPr>
          <a:xfrm>
            <a:off x="2133600" y="2160589"/>
            <a:ext cx="5257800" cy="3881437"/>
          </a:xfrm>
        </p:spPr>
        <p:txBody>
          <a:bodyPr rtlCol="0">
            <a:normAutofit/>
          </a:bodyPr>
          <a:lstStyle/>
          <a:p>
            <a:pPr>
              <a:buFont typeface="Wingdings 3" charset="2"/>
              <a:buChar char=""/>
              <a:defRPr/>
            </a:pPr>
            <a:r>
              <a:rPr lang="en-US" altLang="en-US" dirty="0">
                <a:solidFill>
                  <a:schemeClr val="tx1">
                    <a:lumMod val="75000"/>
                    <a:lumOff val="25000"/>
                  </a:schemeClr>
                </a:solidFill>
              </a:rPr>
              <a:t>After about 2500 BCE a wedge-shaped stylus was used to press the signs into the clay (which was faster)…</a:t>
            </a:r>
          </a:p>
          <a:p>
            <a:pPr>
              <a:buNone/>
              <a:defRPr/>
            </a:pPr>
            <a:endParaRPr lang="en-US" altLang="en-US" dirty="0">
              <a:solidFill>
                <a:schemeClr val="tx1">
                  <a:lumMod val="75000"/>
                  <a:lumOff val="25000"/>
                </a:schemeClr>
              </a:solidFill>
            </a:endParaRPr>
          </a:p>
          <a:p>
            <a:pPr>
              <a:buFont typeface="Wingdings 3" charset="2"/>
              <a:buChar char=""/>
              <a:defRPr/>
            </a:pPr>
            <a:r>
              <a:rPr lang="en-US" altLang="en-US" dirty="0">
                <a:solidFill>
                  <a:schemeClr val="tx1">
                    <a:lumMod val="75000"/>
                    <a:lumOff val="25000"/>
                  </a:schemeClr>
                </a:solidFill>
              </a:rPr>
              <a:t>This type of writing is called “</a:t>
            </a:r>
            <a:r>
              <a:rPr lang="en-US" altLang="en-US" u="sng" dirty="0">
                <a:solidFill>
                  <a:schemeClr val="tx1">
                    <a:lumMod val="75000"/>
                    <a:lumOff val="25000"/>
                  </a:schemeClr>
                </a:solidFill>
              </a:rPr>
              <a:t>cuneiform”…</a:t>
            </a:r>
          </a:p>
          <a:p>
            <a:pPr>
              <a:buNone/>
              <a:defRPr/>
            </a:pPr>
            <a:r>
              <a:rPr lang="en-US" altLang="en-US" dirty="0">
                <a:solidFill>
                  <a:schemeClr val="tx1">
                    <a:lumMod val="75000"/>
                    <a:lumOff val="25000"/>
                  </a:schemeClr>
                </a:solidFill>
              </a:rPr>
              <a:t> </a:t>
            </a:r>
          </a:p>
          <a:p>
            <a:pPr>
              <a:buFont typeface="Wingdings 3" charset="2"/>
              <a:buChar char=""/>
              <a:defRPr/>
            </a:pPr>
            <a:r>
              <a:rPr lang="en-US" altLang="en-US" dirty="0">
                <a:solidFill>
                  <a:schemeClr val="tx1">
                    <a:lumMod val="75000"/>
                    <a:lumOff val="25000"/>
                  </a:schemeClr>
                </a:solidFill>
              </a:rPr>
              <a:t>The pictographs were changed into groups of impressions made by the stylus in the clay… </a:t>
            </a:r>
          </a:p>
        </p:txBody>
      </p:sp>
      <p:pic>
        <p:nvPicPr>
          <p:cNvPr id="276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4889" y="2438401"/>
            <a:ext cx="3132137"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789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The Development of Writing (continued)</a:t>
            </a:r>
          </a:p>
        </p:txBody>
      </p:sp>
      <p:sp>
        <p:nvSpPr>
          <p:cNvPr id="74755" name="Rectangle 3"/>
          <p:cNvSpPr>
            <a:spLocks noGrp="1" noChangeArrowheads="1"/>
          </p:cNvSpPr>
          <p:nvPr>
            <p:ph idx="1"/>
          </p:nvPr>
        </p:nvSpPr>
        <p:spPr/>
        <p:txBody>
          <a:bodyPr rtlCol="0">
            <a:normAutofit/>
          </a:bodyPr>
          <a:lstStyle/>
          <a:p>
            <a:pPr>
              <a:buFont typeface="Wingdings 3" charset="2"/>
              <a:buChar char=""/>
              <a:defRPr/>
            </a:pPr>
            <a:r>
              <a:rPr lang="en-US" altLang="en-US" sz="2400">
                <a:solidFill>
                  <a:schemeClr val="tx1">
                    <a:lumMod val="75000"/>
                    <a:lumOff val="25000"/>
                  </a:schemeClr>
                </a:solidFill>
              </a:rPr>
              <a:t>By about 2000 BCE, the number of signs that the scribes had to learn had been reduced to about 600… </a:t>
            </a:r>
          </a:p>
          <a:p>
            <a:pPr>
              <a:buNone/>
              <a:defRPr/>
            </a:pPr>
            <a:endParaRPr lang="en-US" altLang="en-US" sz="2400">
              <a:solidFill>
                <a:schemeClr val="tx1">
                  <a:lumMod val="75000"/>
                  <a:lumOff val="25000"/>
                </a:schemeClr>
              </a:solidFill>
            </a:endParaRPr>
          </a:p>
          <a:p>
            <a:pPr>
              <a:buFont typeface="Wingdings 3" charset="2"/>
              <a:buChar char=""/>
              <a:defRPr/>
            </a:pPr>
            <a:r>
              <a:rPr lang="en-US" altLang="en-US" sz="2400">
                <a:solidFill>
                  <a:schemeClr val="tx1">
                    <a:lumMod val="75000"/>
                    <a:lumOff val="25000"/>
                  </a:schemeClr>
                </a:solidFill>
              </a:rPr>
              <a:t>Early records were written in vertical columns starting at the top right of the clay tablet (but scribes later found it easier to make the stylus marks in horizontal rows starting from the left side)…</a:t>
            </a:r>
            <a:r>
              <a:rPr lang="en-US" altLang="en-US">
                <a:solidFill>
                  <a:schemeClr val="tx1">
                    <a:lumMod val="75000"/>
                    <a:lumOff val="25000"/>
                  </a:schemeClr>
                </a:solidFill>
              </a:rPr>
              <a:t> </a:t>
            </a:r>
          </a:p>
        </p:txBody>
      </p:sp>
    </p:spTree>
    <p:extLst>
      <p:ext uri="{BB962C8B-B14F-4D97-AF65-F5344CB8AC3E}">
        <p14:creationId xmlns:p14="http://schemas.microsoft.com/office/powerpoint/2010/main" val="3557029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The Development of Writing (continued)</a:t>
            </a:r>
          </a:p>
        </p:txBody>
      </p:sp>
      <p:sp>
        <p:nvSpPr>
          <p:cNvPr id="75779" name="Rectangle 3"/>
          <p:cNvSpPr>
            <a:spLocks noGrp="1" noChangeArrowheads="1"/>
          </p:cNvSpPr>
          <p:nvPr>
            <p:ph idx="1"/>
          </p:nvPr>
        </p:nvSpPr>
        <p:spPr>
          <a:xfrm>
            <a:off x="2133600" y="2160589"/>
            <a:ext cx="4876800" cy="3881437"/>
          </a:xfrm>
        </p:spPr>
        <p:txBody>
          <a:bodyPr rtlCol="0">
            <a:normAutofit fontScale="92500" lnSpcReduction="20000"/>
          </a:bodyPr>
          <a:lstStyle/>
          <a:p>
            <a:pPr>
              <a:buFont typeface="Wingdings 3" charset="2"/>
              <a:buChar char=""/>
              <a:defRPr/>
            </a:pPr>
            <a:r>
              <a:rPr lang="en-US" altLang="en-US" sz="2400" dirty="0">
                <a:solidFill>
                  <a:schemeClr val="tx1">
                    <a:lumMod val="75000"/>
                    <a:lumOff val="25000"/>
                  </a:schemeClr>
                </a:solidFill>
              </a:rPr>
              <a:t>Finally, scribes found that a sign could denote a sound…</a:t>
            </a:r>
          </a:p>
          <a:p>
            <a:pPr>
              <a:buNone/>
              <a:defRPr/>
            </a:pPr>
            <a:endParaRPr lang="en-US" altLang="en-US" sz="2400" dirty="0">
              <a:solidFill>
                <a:schemeClr val="tx1">
                  <a:lumMod val="75000"/>
                  <a:lumOff val="25000"/>
                </a:schemeClr>
              </a:solidFill>
            </a:endParaRPr>
          </a:p>
          <a:p>
            <a:pPr>
              <a:buFont typeface="Wingdings 3" charset="2"/>
              <a:buChar char=""/>
              <a:defRPr/>
            </a:pPr>
            <a:r>
              <a:rPr lang="en-US" altLang="en-US" sz="2400" dirty="0">
                <a:solidFill>
                  <a:schemeClr val="tx1">
                    <a:lumMod val="75000"/>
                    <a:lumOff val="25000"/>
                  </a:schemeClr>
                </a:solidFill>
              </a:rPr>
              <a:t>Each sign represented a syllable (two or more signs could be combined to make a word) = phonetic symbols…</a:t>
            </a:r>
          </a:p>
          <a:p>
            <a:pPr>
              <a:buNone/>
              <a:defRPr/>
            </a:pPr>
            <a:endParaRPr lang="en-US" altLang="en-US" sz="2400" dirty="0">
              <a:solidFill>
                <a:schemeClr val="tx1">
                  <a:lumMod val="75000"/>
                  <a:lumOff val="25000"/>
                </a:schemeClr>
              </a:solidFill>
            </a:endParaRPr>
          </a:p>
          <a:p>
            <a:pPr>
              <a:buFont typeface="Wingdings 3" charset="2"/>
              <a:buChar char=""/>
              <a:defRPr/>
            </a:pPr>
            <a:r>
              <a:rPr lang="en-US" altLang="en-US" sz="2400" dirty="0">
                <a:solidFill>
                  <a:schemeClr val="tx1">
                    <a:lumMod val="75000"/>
                    <a:lumOff val="25000"/>
                  </a:schemeClr>
                </a:solidFill>
              </a:rPr>
              <a:t>This system was not as simple as our alphabet but it allowed information to be recorded more easily!</a:t>
            </a:r>
            <a:r>
              <a:rPr lang="en-US" altLang="en-US" dirty="0">
                <a:solidFill>
                  <a:schemeClr val="tx1">
                    <a:lumMod val="75000"/>
                    <a:lumOff val="25000"/>
                  </a:schemeClr>
                </a:solidFill>
              </a:rPr>
              <a:t> </a:t>
            </a:r>
          </a:p>
        </p:txBody>
      </p:sp>
      <p:sp>
        <p:nvSpPr>
          <p:cNvPr id="12" name="SMARTInkShape-11"/>
          <p:cNvSpPr/>
          <p:nvPr>
            <p:custDataLst>
              <p:tags r:id="rId1"/>
            </p:custDataLst>
          </p:nvPr>
        </p:nvSpPr>
        <p:spPr>
          <a:xfrm>
            <a:off x="4740275" y="3919539"/>
            <a:ext cx="7938" cy="9525"/>
          </a:xfrm>
          <a:custGeom>
            <a:avLst/>
            <a:gdLst/>
            <a:ahLst/>
            <a:cxnLst/>
            <a:rect l="0" t="0" r="0" b="0"/>
            <a:pathLst>
              <a:path w="7938" h="9525">
                <a:moveTo>
                  <a:pt x="7937" y="9524"/>
                </a:moveTo>
                <a:lnTo>
                  <a:pt x="7937" y="9524"/>
                </a:lnTo>
                <a:lnTo>
                  <a:pt x="7937" y="4469"/>
                </a:lnTo>
                <a:lnTo>
                  <a:pt x="6913" y="2979"/>
                </a:lnTo>
                <a:lnTo>
                  <a:pt x="5205" y="1986"/>
                </a:lnTo>
                <a:lnTo>
                  <a:pt x="0" y="394"/>
                </a:lnTo>
                <a:lnTo>
                  <a:pt x="793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2"/>
          <p:cNvSpPr/>
          <p:nvPr>
            <p:custDataLst>
              <p:tags r:id="rId2"/>
            </p:custDataLst>
          </p:nvPr>
        </p:nvSpPr>
        <p:spPr>
          <a:xfrm>
            <a:off x="4738689" y="2625726"/>
            <a:ext cx="9525" cy="1"/>
          </a:xfrm>
          <a:custGeom>
            <a:avLst/>
            <a:gdLst/>
            <a:ahLst/>
            <a:cxnLst/>
            <a:rect l="0" t="0" r="0" b="0"/>
            <a:pathLst>
              <a:path w="9525" h="1">
                <a:moveTo>
                  <a:pt x="0" y="0"/>
                </a:moveTo>
                <a:lnTo>
                  <a:pt x="0" y="0"/>
                </a:lnTo>
                <a:lnTo>
                  <a:pt x="9524"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14603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14600" y="1295400"/>
            <a:ext cx="2895600" cy="5562600"/>
          </a:xfrm>
        </p:spPr>
        <p:txBody>
          <a:bodyPr/>
          <a:lstStyle/>
          <a:p>
            <a:pPr eaLnBrk="1" hangingPunct="1"/>
            <a:r>
              <a:rPr lang="en-US" altLang="en-US" smtClean="0"/>
              <a:t>Create your name tag using Sumerian Cuneiform</a:t>
            </a:r>
          </a:p>
        </p:txBody>
      </p:sp>
      <p:pic>
        <p:nvPicPr>
          <p:cNvPr id="30723"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019801" y="1143001"/>
            <a:ext cx="4976813" cy="4881563"/>
          </a:xfrm>
        </p:spPr>
      </p:pic>
      <p:sp>
        <p:nvSpPr>
          <p:cNvPr id="8" name="TextBox 7"/>
          <p:cNvSpPr txBox="1">
            <a:spLocks noChangeArrowheads="1"/>
          </p:cNvSpPr>
          <p:nvPr/>
        </p:nvSpPr>
        <p:spPr bwMode="auto">
          <a:xfrm>
            <a:off x="2514601" y="6024564"/>
            <a:ext cx="3527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a:solidFill>
                  <a:schemeClr val="tx1"/>
                </a:solidFill>
              </a:rPr>
              <a:t>Complete page 36-39 1-8, skip 4</a:t>
            </a:r>
          </a:p>
        </p:txBody>
      </p:sp>
    </p:spTree>
    <p:extLst>
      <p:ext uri="{BB962C8B-B14F-4D97-AF65-F5344CB8AC3E}">
        <p14:creationId xmlns:p14="http://schemas.microsoft.com/office/powerpoint/2010/main" val="266080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587750" y="1447800"/>
            <a:ext cx="7080250" cy="1828800"/>
          </a:xfrm>
        </p:spPr>
        <p:txBody>
          <a:bodyPr/>
          <a:lstStyle/>
          <a:p>
            <a:pPr eaLnBrk="1" hangingPunct="1"/>
            <a:r>
              <a:rPr lang="en-US" altLang="en-US" smtClean="0"/>
              <a:t>A Civilization of Writing: Mesopotamia</a:t>
            </a:r>
          </a:p>
        </p:txBody>
      </p:sp>
      <p:pic>
        <p:nvPicPr>
          <p:cNvPr id="2" name="Picture 1"/>
          <p:cNvPicPr>
            <a:picLocks noChangeAspect="1"/>
          </p:cNvPicPr>
          <p:nvPr/>
        </p:nvPicPr>
        <p:blipFill>
          <a:blip r:embed="rId3"/>
          <a:stretch>
            <a:fillRect/>
          </a:stretch>
        </p:blipFill>
        <p:spPr>
          <a:xfrm>
            <a:off x="3429000" y="3598342"/>
            <a:ext cx="5646964"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p:cNvPicPr>
          <p:nvPr/>
        </p:nvPicPr>
        <p:blipFill>
          <a:blip r:embed="rId4"/>
          <a:stretch>
            <a:fillRect/>
          </a:stretch>
        </p:blipFill>
        <p:spPr>
          <a:xfrm>
            <a:off x="1828801" y="228601"/>
            <a:ext cx="2657475" cy="1724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72683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fall background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2">
              <a:alpha val="72000"/>
            </a:schemeClr>
          </a:solidFill>
        </p:spPr>
        <p:txBody>
          <a:bodyPr/>
          <a:lstStyle/>
          <a:p>
            <a:r>
              <a:rPr lang="en-US" dirty="0" smtClean="0">
                <a:solidFill>
                  <a:schemeClr val="tx1"/>
                </a:solidFill>
              </a:rPr>
              <a:t>Tuesday, October 8</a:t>
            </a:r>
            <a:r>
              <a:rPr lang="en-US" baseline="30000" dirty="0" smtClean="0">
                <a:solidFill>
                  <a:schemeClr val="tx1"/>
                </a:solidFill>
              </a:rPr>
              <a:t>th</a:t>
            </a:r>
            <a:r>
              <a:rPr lang="en-US" dirty="0" smtClean="0">
                <a:solidFill>
                  <a:schemeClr val="tx1"/>
                </a:solidFill>
              </a:rPr>
              <a:t> </a:t>
            </a:r>
            <a:r>
              <a:rPr lang="en-US" dirty="0" smtClean="0">
                <a:solidFill>
                  <a:schemeClr val="tx1"/>
                </a:solidFill>
              </a:rPr>
              <a:t>– </a:t>
            </a:r>
            <a:r>
              <a:rPr lang="en-US" dirty="0" smtClean="0">
                <a:solidFill>
                  <a:schemeClr val="tx1"/>
                </a:solidFill>
              </a:rPr>
              <a:t>Day </a:t>
            </a:r>
            <a:r>
              <a:rPr lang="en-US" dirty="0" smtClean="0">
                <a:solidFill>
                  <a:schemeClr val="tx1"/>
                </a:solidFill>
              </a:rPr>
              <a:t>7</a:t>
            </a:r>
            <a:endParaRPr lang="en-US" dirty="0">
              <a:solidFill>
                <a:schemeClr val="tx1"/>
              </a:solidFill>
            </a:endParaRPr>
          </a:p>
        </p:txBody>
      </p:sp>
      <p:sp>
        <p:nvSpPr>
          <p:cNvPr id="3" name="Content Placeholder 2"/>
          <p:cNvSpPr>
            <a:spLocks noGrp="1"/>
          </p:cNvSpPr>
          <p:nvPr>
            <p:ph idx="1"/>
          </p:nvPr>
        </p:nvSpPr>
        <p:spPr>
          <a:solidFill>
            <a:schemeClr val="bg2">
              <a:alpha val="84000"/>
            </a:schemeClr>
          </a:solidFill>
        </p:spPr>
        <p:txBody>
          <a:bodyPr>
            <a:normAutofit/>
          </a:bodyPr>
          <a:lstStyle/>
          <a:p>
            <a:pPr marL="0" indent="0">
              <a:buNone/>
            </a:pPr>
            <a:r>
              <a:rPr lang="en-US" sz="2800" dirty="0" smtClean="0">
                <a:solidFill>
                  <a:schemeClr val="tx1"/>
                </a:solidFill>
              </a:rPr>
              <a:t>Correct Worksheets</a:t>
            </a:r>
          </a:p>
          <a:p>
            <a:pPr marL="0" indent="0">
              <a:buNone/>
            </a:pPr>
            <a:r>
              <a:rPr lang="en-US" sz="2800" dirty="0" smtClean="0">
                <a:solidFill>
                  <a:schemeClr val="tx1"/>
                </a:solidFill>
              </a:rPr>
              <a:t>Notes</a:t>
            </a:r>
          </a:p>
          <a:p>
            <a:pPr marL="0" indent="0">
              <a:buNone/>
            </a:pPr>
            <a:r>
              <a:rPr lang="en-US" sz="2800" dirty="0" smtClean="0">
                <a:solidFill>
                  <a:schemeClr val="tx1"/>
                </a:solidFill>
              </a:rPr>
              <a:t>Videos</a:t>
            </a:r>
            <a:endParaRPr lang="en-US" sz="2800" dirty="0">
              <a:solidFill>
                <a:schemeClr val="tx1"/>
              </a:solidFill>
            </a:endParaRPr>
          </a:p>
        </p:txBody>
      </p:sp>
    </p:spTree>
    <p:extLst>
      <p:ext uri="{BB962C8B-B14F-4D97-AF65-F5344CB8AC3E}">
        <p14:creationId xmlns:p14="http://schemas.microsoft.com/office/powerpoint/2010/main" val="2766197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Religion: Mesopotamia vs. Ancient Egypt</a:t>
            </a:r>
            <a:r>
              <a:rPr lang="en-US" altLang="en-US" dirty="0" smtClean="0"/>
              <a:t>	</a:t>
            </a:r>
          </a:p>
        </p:txBody>
      </p:sp>
      <p:sp>
        <p:nvSpPr>
          <p:cNvPr id="2" name="Text Placeholder 1"/>
          <p:cNvSpPr>
            <a:spLocks noGrp="1"/>
          </p:cNvSpPr>
          <p:nvPr>
            <p:ph type="body" idx="1"/>
          </p:nvPr>
        </p:nvSpPr>
        <p:spPr>
          <a:xfrm>
            <a:off x="675745" y="1469429"/>
            <a:ext cx="4185623" cy="576262"/>
          </a:xfrm>
        </p:spPr>
        <p:txBody>
          <a:bodyPr/>
          <a:lstStyle/>
          <a:p>
            <a:r>
              <a:rPr lang="en-US" dirty="0" smtClean="0"/>
              <a:t>Mesopotamia </a:t>
            </a:r>
            <a:endParaRPr lang="en-US" dirty="0"/>
          </a:p>
        </p:txBody>
      </p:sp>
      <p:sp>
        <p:nvSpPr>
          <p:cNvPr id="3" name="Content Placeholder 2"/>
          <p:cNvSpPr>
            <a:spLocks noGrp="1"/>
          </p:cNvSpPr>
          <p:nvPr>
            <p:ph sz="half" idx="2"/>
          </p:nvPr>
        </p:nvSpPr>
        <p:spPr>
          <a:xfrm>
            <a:off x="675744" y="2095154"/>
            <a:ext cx="4185623" cy="3304117"/>
          </a:xfrm>
        </p:spPr>
        <p:txBody>
          <a:bodyPr>
            <a:normAutofit lnSpcReduction="10000"/>
          </a:bodyPr>
          <a:lstStyle/>
          <a:p>
            <a:r>
              <a:rPr lang="en-US" dirty="0" smtClean="0"/>
              <a:t>Polytheists (belief in more than one God)</a:t>
            </a:r>
          </a:p>
          <a:p>
            <a:pPr lvl="1"/>
            <a:r>
              <a:rPr lang="en-US" dirty="0" smtClean="0"/>
              <a:t>Represented a force of nature (fire, sun, moon, etc.)</a:t>
            </a:r>
          </a:p>
          <a:p>
            <a:r>
              <a:rPr lang="en-US" dirty="0" smtClean="0"/>
              <a:t>Immortal and had special powers but, lived like humans </a:t>
            </a:r>
          </a:p>
          <a:p>
            <a:r>
              <a:rPr lang="en-US" dirty="0" smtClean="0"/>
              <a:t>Gods shaped their destinies</a:t>
            </a:r>
          </a:p>
          <a:p>
            <a:r>
              <a:rPr lang="en-US" dirty="0" smtClean="0"/>
              <a:t>Animal sacrifices, praying, food and wine to win their favor</a:t>
            </a:r>
          </a:p>
          <a:p>
            <a:r>
              <a:rPr lang="en-US" dirty="0" smtClean="0"/>
              <a:t>King received power from Gods</a:t>
            </a:r>
          </a:p>
          <a:p>
            <a:endParaRPr lang="en-US" dirty="0" smtClean="0"/>
          </a:p>
          <a:p>
            <a:endParaRPr lang="en-US" dirty="0" smtClean="0"/>
          </a:p>
          <a:p>
            <a:endParaRPr lang="en-US" dirty="0" smtClean="0"/>
          </a:p>
        </p:txBody>
      </p:sp>
      <p:sp>
        <p:nvSpPr>
          <p:cNvPr id="4" name="Text Placeholder 3"/>
          <p:cNvSpPr>
            <a:spLocks noGrp="1"/>
          </p:cNvSpPr>
          <p:nvPr>
            <p:ph type="body" sz="quarter" idx="3"/>
          </p:nvPr>
        </p:nvSpPr>
        <p:spPr>
          <a:xfrm>
            <a:off x="4974876" y="1469429"/>
            <a:ext cx="4185618" cy="576262"/>
          </a:xfrm>
        </p:spPr>
        <p:txBody>
          <a:bodyPr/>
          <a:lstStyle/>
          <a:p>
            <a:r>
              <a:rPr lang="en-US" dirty="0" smtClean="0"/>
              <a:t>Ancient Egypt</a:t>
            </a:r>
            <a:endParaRPr lang="en-US" dirty="0"/>
          </a:p>
        </p:txBody>
      </p:sp>
      <p:sp>
        <p:nvSpPr>
          <p:cNvPr id="5" name="Content Placeholder 4"/>
          <p:cNvSpPr>
            <a:spLocks noGrp="1"/>
          </p:cNvSpPr>
          <p:nvPr>
            <p:ph sz="quarter" idx="4"/>
          </p:nvPr>
        </p:nvSpPr>
        <p:spPr>
          <a:xfrm>
            <a:off x="4974876" y="2095154"/>
            <a:ext cx="4185617" cy="3304117"/>
          </a:xfrm>
        </p:spPr>
        <p:txBody>
          <a:bodyPr>
            <a:normAutofit/>
          </a:bodyPr>
          <a:lstStyle/>
          <a:p>
            <a:r>
              <a:rPr lang="en-US" dirty="0" smtClean="0"/>
              <a:t>Honored many Gods – certain gods were respected</a:t>
            </a:r>
          </a:p>
          <a:p>
            <a:r>
              <a:rPr lang="en-US" dirty="0" smtClean="0"/>
              <a:t>Life after death </a:t>
            </a:r>
            <a:r>
              <a:rPr lang="en-US" dirty="0" smtClean="0">
                <a:sym typeface="Wingdings" panose="05000000000000000000" pitchFamily="2" charset="2"/>
              </a:rPr>
              <a:t> eternal kingdom which they enjoyed peace and happiness</a:t>
            </a:r>
          </a:p>
          <a:p>
            <a:r>
              <a:rPr lang="en-US" dirty="0" smtClean="0">
                <a:sym typeface="Wingdings" panose="05000000000000000000" pitchFamily="2" charset="2"/>
              </a:rPr>
              <a:t>Weighing of the heart determined your fate</a:t>
            </a:r>
          </a:p>
          <a:p>
            <a:r>
              <a:rPr lang="en-US" dirty="0" smtClean="0">
                <a:sym typeface="Wingdings" panose="05000000000000000000" pitchFamily="2" charset="2"/>
              </a:rPr>
              <a:t>Mummification</a:t>
            </a:r>
            <a:r>
              <a:rPr lang="en-US" dirty="0">
                <a:sym typeface="Wingdings" panose="05000000000000000000" pitchFamily="2" charset="2"/>
              </a:rPr>
              <a:t> </a:t>
            </a:r>
            <a:r>
              <a:rPr lang="en-US" dirty="0" smtClean="0">
                <a:sym typeface="Wingdings" panose="05000000000000000000" pitchFamily="2" charset="2"/>
              </a:rPr>
              <a:t>to prepare them for the afterlife. </a:t>
            </a:r>
          </a:p>
        </p:txBody>
      </p:sp>
    </p:spTree>
    <p:extLst>
      <p:ext uri="{BB962C8B-B14F-4D97-AF65-F5344CB8AC3E}">
        <p14:creationId xmlns:p14="http://schemas.microsoft.com/office/powerpoint/2010/main" val="275645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Hierarchy and their Roles</a:t>
            </a:r>
            <a:endParaRPr lang="en-US" dirty="0"/>
          </a:p>
        </p:txBody>
      </p:sp>
      <p:sp>
        <p:nvSpPr>
          <p:cNvPr id="7" name="Text Placeholder 6"/>
          <p:cNvSpPr>
            <a:spLocks noGrp="1"/>
          </p:cNvSpPr>
          <p:nvPr>
            <p:ph type="body" idx="1"/>
          </p:nvPr>
        </p:nvSpPr>
        <p:spPr>
          <a:xfrm>
            <a:off x="818162" y="1566431"/>
            <a:ext cx="3300984" cy="576262"/>
          </a:xfrm>
        </p:spPr>
        <p:txBody>
          <a:bodyPr/>
          <a:lstStyle/>
          <a:p>
            <a:r>
              <a:rPr lang="en-US" dirty="0" smtClean="0"/>
              <a:t>Kings &amp; Nobles</a:t>
            </a:r>
            <a:endParaRPr lang="en-US" dirty="0"/>
          </a:p>
        </p:txBody>
      </p:sp>
      <p:sp>
        <p:nvSpPr>
          <p:cNvPr id="10" name="Text Placeholder 9"/>
          <p:cNvSpPr>
            <a:spLocks noGrp="1"/>
          </p:cNvSpPr>
          <p:nvPr>
            <p:ph type="body" sz="half" idx="15"/>
          </p:nvPr>
        </p:nvSpPr>
        <p:spPr>
          <a:xfrm>
            <a:off x="1035624" y="2470088"/>
            <a:ext cx="3300984" cy="3898323"/>
          </a:xfrm>
        </p:spPr>
        <p:txBody>
          <a:bodyPr>
            <a:normAutofit fontScale="92500" lnSpcReduction="10000"/>
          </a:bodyPr>
          <a:lstStyle/>
          <a:p>
            <a:pPr marL="285750" indent="-285750" algn="l">
              <a:buFont typeface="Wingdings" panose="05000000000000000000" pitchFamily="2" charset="2"/>
              <a:buChar char="Ø"/>
            </a:pPr>
            <a:r>
              <a:rPr lang="en-US" sz="2000" dirty="0" smtClean="0"/>
              <a:t>Top of the social hierarchy </a:t>
            </a:r>
          </a:p>
          <a:p>
            <a:pPr marL="285750" indent="-285750" algn="l">
              <a:buFont typeface="Wingdings" panose="05000000000000000000" pitchFamily="2" charset="2"/>
              <a:buChar char="Ø"/>
            </a:pPr>
            <a:r>
              <a:rPr lang="en-US" sz="2000" dirty="0" smtClean="0"/>
              <a:t>King had supreme power</a:t>
            </a:r>
          </a:p>
          <a:p>
            <a:pPr marL="285750" indent="-285750" algn="l">
              <a:buFont typeface="Wingdings" panose="05000000000000000000" pitchFamily="2" charset="2"/>
              <a:buChar char="Ø"/>
            </a:pPr>
            <a:r>
              <a:rPr lang="en-US" sz="2000" dirty="0" smtClean="0"/>
              <a:t>After wars the strongest warlord became king (eventually became hereditary)</a:t>
            </a:r>
          </a:p>
          <a:p>
            <a:pPr marL="285750" indent="-285750" algn="l">
              <a:buFont typeface="Wingdings" panose="05000000000000000000" pitchFamily="2" charset="2"/>
              <a:buChar char="Ø"/>
            </a:pPr>
            <a:r>
              <a:rPr lang="en-US" sz="2000" dirty="0" smtClean="0"/>
              <a:t>Surrounded by nobles (army leaders, palace officials</a:t>
            </a:r>
          </a:p>
          <a:p>
            <a:pPr marL="285750" indent="-285750" algn="l">
              <a:buFont typeface="Wingdings" panose="05000000000000000000" pitchFamily="2" charset="2"/>
              <a:buChar char="Ø"/>
            </a:pPr>
            <a:r>
              <a:rPr lang="en-US" sz="2000" dirty="0" smtClean="0"/>
              <a:t>Owned land</a:t>
            </a:r>
          </a:p>
          <a:p>
            <a:pPr marL="285750" indent="-285750" algn="l">
              <a:buFont typeface="Wingdings" panose="05000000000000000000" pitchFamily="2" charset="2"/>
              <a:buChar char="Ø"/>
            </a:pPr>
            <a:r>
              <a:rPr lang="en-US" sz="2000" dirty="0" smtClean="0"/>
              <a:t>Nobles advised the King</a:t>
            </a:r>
          </a:p>
          <a:p>
            <a:pPr algn="l"/>
            <a:endParaRPr lang="en-US" sz="2000" dirty="0"/>
          </a:p>
        </p:txBody>
      </p:sp>
      <p:sp>
        <p:nvSpPr>
          <p:cNvPr id="8" name="Text Placeholder 7"/>
          <p:cNvSpPr>
            <a:spLocks noGrp="1"/>
          </p:cNvSpPr>
          <p:nvPr>
            <p:ph type="body" sz="quarter" idx="3"/>
          </p:nvPr>
        </p:nvSpPr>
        <p:spPr>
          <a:xfrm>
            <a:off x="5217614" y="1566431"/>
            <a:ext cx="3300984" cy="576262"/>
          </a:xfrm>
        </p:spPr>
        <p:txBody>
          <a:bodyPr/>
          <a:lstStyle/>
          <a:p>
            <a:r>
              <a:rPr lang="en-US" dirty="0" smtClean="0"/>
              <a:t>Priests &amp; Middle Class </a:t>
            </a:r>
            <a:endParaRPr lang="en-US" dirty="0"/>
          </a:p>
        </p:txBody>
      </p:sp>
      <p:sp>
        <p:nvSpPr>
          <p:cNvPr id="11" name="Text Placeholder 10"/>
          <p:cNvSpPr>
            <a:spLocks noGrp="1"/>
          </p:cNvSpPr>
          <p:nvPr>
            <p:ph type="body" sz="half" idx="16"/>
          </p:nvPr>
        </p:nvSpPr>
        <p:spPr>
          <a:xfrm>
            <a:off x="5135852" y="2470088"/>
            <a:ext cx="3300984" cy="3219450"/>
          </a:xfrm>
        </p:spPr>
        <p:txBody>
          <a:bodyPr>
            <a:normAutofit/>
          </a:bodyPr>
          <a:lstStyle/>
          <a:p>
            <a:pPr marL="285750" indent="-285750" algn="l">
              <a:buFont typeface="Wingdings" panose="05000000000000000000" pitchFamily="2" charset="2"/>
              <a:buChar char="Ø"/>
            </a:pPr>
            <a:r>
              <a:rPr lang="en-US" sz="2000" dirty="0" smtClean="0"/>
              <a:t>Scribes, officials (gov’t workers) and priests </a:t>
            </a:r>
          </a:p>
          <a:p>
            <a:pPr marL="285750" indent="-285750" algn="l">
              <a:buFont typeface="Wingdings" panose="05000000000000000000" pitchFamily="2" charset="2"/>
              <a:buChar char="Ø"/>
            </a:pPr>
            <a:r>
              <a:rPr lang="en-US" sz="2000" dirty="0" smtClean="0"/>
              <a:t>Merchants owned their own company </a:t>
            </a:r>
          </a:p>
          <a:p>
            <a:pPr marL="285750" indent="-285750" algn="l">
              <a:buFont typeface="Wingdings" panose="05000000000000000000" pitchFamily="2" charset="2"/>
              <a:buChar char="Ø"/>
            </a:pPr>
            <a:r>
              <a:rPr lang="en-US" sz="2000" dirty="0" smtClean="0"/>
              <a:t> Scribes were highly respected </a:t>
            </a:r>
          </a:p>
          <a:p>
            <a:pPr marL="285750" indent="-285750" algn="l">
              <a:buFont typeface="Wingdings" panose="05000000000000000000" pitchFamily="2" charset="2"/>
              <a:buChar char="Ø"/>
            </a:pPr>
            <a:r>
              <a:rPr lang="en-US" sz="2000" dirty="0" smtClean="0"/>
              <a:t>Some may have become wealthy and owned a small piece of land</a:t>
            </a:r>
          </a:p>
          <a:p>
            <a:pPr marL="285750" indent="-285750" algn="l">
              <a:buFont typeface="Wingdings" panose="05000000000000000000" pitchFamily="2" charset="2"/>
              <a:buChar char="Ø"/>
            </a:pPr>
            <a:endParaRPr lang="en-US" sz="2000" dirty="0"/>
          </a:p>
        </p:txBody>
      </p:sp>
    </p:spTree>
    <p:extLst>
      <p:ext uri="{BB962C8B-B14F-4D97-AF65-F5344CB8AC3E}">
        <p14:creationId xmlns:p14="http://schemas.microsoft.com/office/powerpoint/2010/main" val="25524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 calcmode="lin" valueType="num">
                                      <p:cBhvr additive="base">
                                        <p:cTn id="2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1000"/>
                                        <p:tgtEl>
                                          <p:spTgt spid="10">
                                            <p:txEl>
                                              <p:pRg st="4" end="4"/>
                                            </p:txEl>
                                          </p:spTgt>
                                        </p:tgtEl>
                                      </p:cBhvr>
                                    </p:animEffect>
                                    <p:anim calcmode="lin" valueType="num">
                                      <p:cBhvr>
                                        <p:cTn id="33"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Effect transition="in" filter="fade">
                                      <p:cBhvr>
                                        <p:cTn id="39" dur="1000"/>
                                        <p:tgtEl>
                                          <p:spTgt spid="10">
                                            <p:txEl>
                                              <p:pRg st="5" end="5"/>
                                            </p:txEl>
                                          </p:spTgt>
                                        </p:tgtEl>
                                      </p:cBhvr>
                                    </p:animEffect>
                                    <p:anim calcmode="lin" valueType="num">
                                      <p:cBhvr>
                                        <p:cTn id="40"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Hierarchy and their Roles</a:t>
            </a:r>
            <a:endParaRPr lang="en-US" dirty="0"/>
          </a:p>
        </p:txBody>
      </p:sp>
      <p:sp>
        <p:nvSpPr>
          <p:cNvPr id="7" name="Text Placeholder 6"/>
          <p:cNvSpPr>
            <a:spLocks noGrp="1"/>
          </p:cNvSpPr>
          <p:nvPr>
            <p:ph type="body" idx="1"/>
          </p:nvPr>
        </p:nvSpPr>
        <p:spPr>
          <a:xfrm>
            <a:off x="531197" y="1691969"/>
            <a:ext cx="3300984" cy="576262"/>
          </a:xfrm>
        </p:spPr>
        <p:txBody>
          <a:bodyPr/>
          <a:lstStyle/>
          <a:p>
            <a:r>
              <a:rPr lang="en-US" dirty="0" smtClean="0"/>
              <a:t>Lower Class</a:t>
            </a:r>
            <a:endParaRPr lang="en-US" dirty="0"/>
          </a:p>
        </p:txBody>
      </p:sp>
      <p:sp>
        <p:nvSpPr>
          <p:cNvPr id="8" name="Text Placeholder 7"/>
          <p:cNvSpPr>
            <a:spLocks noGrp="1"/>
          </p:cNvSpPr>
          <p:nvPr>
            <p:ph type="body" sz="quarter" idx="3"/>
          </p:nvPr>
        </p:nvSpPr>
        <p:spPr>
          <a:xfrm>
            <a:off x="5097928" y="1691969"/>
            <a:ext cx="3300984" cy="576262"/>
          </a:xfrm>
        </p:spPr>
        <p:txBody>
          <a:bodyPr/>
          <a:lstStyle/>
          <a:p>
            <a:r>
              <a:rPr lang="en-US" dirty="0" smtClean="0"/>
              <a:t>Lowest Class</a:t>
            </a:r>
            <a:endParaRPr lang="en-US" dirty="0"/>
          </a:p>
        </p:txBody>
      </p:sp>
      <p:sp>
        <p:nvSpPr>
          <p:cNvPr id="3" name="Text Placeholder 2"/>
          <p:cNvSpPr>
            <a:spLocks noGrp="1"/>
          </p:cNvSpPr>
          <p:nvPr>
            <p:ph type="body" sz="half" idx="15"/>
          </p:nvPr>
        </p:nvSpPr>
        <p:spPr>
          <a:xfrm>
            <a:off x="913795" y="2571749"/>
            <a:ext cx="3300984" cy="3969727"/>
          </a:xfrm>
        </p:spPr>
        <p:txBody>
          <a:bodyPr>
            <a:normAutofit/>
          </a:bodyPr>
          <a:lstStyle/>
          <a:p>
            <a:pPr marL="342900" indent="-342900" algn="l">
              <a:buFont typeface="Arial" panose="020B0604020202020204" pitchFamily="34" charset="0"/>
              <a:buChar char="•"/>
            </a:pPr>
            <a:r>
              <a:rPr lang="en-US" sz="2400" dirty="0" smtClean="0"/>
              <a:t>Those who kept the city operating:</a:t>
            </a:r>
          </a:p>
          <a:p>
            <a:pPr marL="800100" lvl="1" indent="-342900">
              <a:buFont typeface="Arial" panose="020B0604020202020204" pitchFamily="34" charset="0"/>
              <a:buChar char="•"/>
            </a:pPr>
            <a:r>
              <a:rPr lang="en-US" sz="2200" dirty="0" smtClean="0"/>
              <a:t>Farmers</a:t>
            </a:r>
          </a:p>
          <a:p>
            <a:pPr marL="800100" lvl="1" indent="-342900">
              <a:buFont typeface="Arial" panose="020B0604020202020204" pitchFamily="34" charset="0"/>
              <a:buChar char="•"/>
            </a:pPr>
            <a:r>
              <a:rPr lang="en-US" sz="2200" dirty="0" smtClean="0"/>
              <a:t>Bakers</a:t>
            </a:r>
          </a:p>
          <a:p>
            <a:pPr marL="800100" lvl="1" indent="-342900">
              <a:buFont typeface="Arial" panose="020B0604020202020204" pitchFamily="34" charset="0"/>
              <a:buChar char="•"/>
            </a:pPr>
            <a:r>
              <a:rPr lang="en-US" sz="2200" dirty="0" smtClean="0"/>
              <a:t>Fisherman</a:t>
            </a:r>
          </a:p>
          <a:p>
            <a:pPr marL="800100" lvl="1" indent="-342900">
              <a:buFont typeface="Arial" panose="020B0604020202020204" pitchFamily="34" charset="0"/>
              <a:buChar char="•"/>
            </a:pPr>
            <a:r>
              <a:rPr lang="en-US" sz="2200" dirty="0" smtClean="0"/>
              <a:t>Soldiers</a:t>
            </a:r>
            <a:endParaRPr lang="en-US" sz="2400" dirty="0" smtClean="0"/>
          </a:p>
          <a:p>
            <a:pPr lvl="1"/>
            <a:r>
              <a:rPr lang="en-US" sz="2400" dirty="0" smtClean="0"/>
              <a:t>All could climb the social ladder </a:t>
            </a:r>
            <a:endParaRPr lang="en-US" sz="2100" dirty="0"/>
          </a:p>
          <a:p>
            <a:pPr marL="800100" lvl="1" indent="-342900">
              <a:buFont typeface="Arial" panose="020B0604020202020204" pitchFamily="34" charset="0"/>
              <a:buChar char="•"/>
            </a:pPr>
            <a:endParaRPr lang="en-US" sz="2400" dirty="0" smtClean="0"/>
          </a:p>
          <a:p>
            <a:pPr marL="800100" lvl="1" indent="-342900">
              <a:buFont typeface="Arial" panose="020B0604020202020204" pitchFamily="34" charset="0"/>
              <a:buChar char="•"/>
            </a:pPr>
            <a:endParaRPr lang="en-US" sz="2400" dirty="0" smtClean="0"/>
          </a:p>
        </p:txBody>
      </p:sp>
      <p:sp>
        <p:nvSpPr>
          <p:cNvPr id="4" name="Text Placeholder 3"/>
          <p:cNvSpPr>
            <a:spLocks noGrp="1"/>
          </p:cNvSpPr>
          <p:nvPr>
            <p:ph type="body" sz="half" idx="16"/>
          </p:nvPr>
        </p:nvSpPr>
        <p:spPr>
          <a:xfrm>
            <a:off x="5097928" y="2768112"/>
            <a:ext cx="3300984" cy="3219450"/>
          </a:xfrm>
        </p:spPr>
        <p:txBody>
          <a:bodyPr>
            <a:normAutofit fontScale="92500" lnSpcReduction="10000"/>
          </a:bodyPr>
          <a:lstStyle/>
          <a:p>
            <a:pPr marL="285750" indent="-285750" algn="l">
              <a:buFont typeface="Wingdings" panose="05000000000000000000" pitchFamily="2" charset="2"/>
              <a:buChar char="Ø"/>
            </a:pPr>
            <a:r>
              <a:rPr lang="en-US" sz="2800" dirty="0"/>
              <a:t>Rarely owned land</a:t>
            </a:r>
          </a:p>
          <a:p>
            <a:pPr marL="285750" indent="-285750" algn="l">
              <a:buFont typeface="Wingdings" panose="05000000000000000000" pitchFamily="2" charset="2"/>
              <a:buChar char="Ø"/>
            </a:pPr>
            <a:r>
              <a:rPr lang="en-US" sz="2800" dirty="0"/>
              <a:t>Farmers</a:t>
            </a:r>
          </a:p>
          <a:p>
            <a:pPr marL="285750" indent="-285750" algn="l">
              <a:buFont typeface="Wingdings" panose="05000000000000000000" pitchFamily="2" charset="2"/>
              <a:buChar char="Ø"/>
            </a:pPr>
            <a:r>
              <a:rPr lang="en-US" sz="2800" dirty="0"/>
              <a:t>Salves did the hard work and were prisoners of war or were free men but were enslaved to repay their debt </a:t>
            </a:r>
          </a:p>
          <a:p>
            <a:pPr algn="l"/>
            <a:endParaRPr lang="en-US" dirty="0"/>
          </a:p>
        </p:txBody>
      </p:sp>
      <p:pic>
        <p:nvPicPr>
          <p:cNvPr id="2050" name="Picture 2" descr="Image result for Social Class Roles in mesopota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912" y="609600"/>
            <a:ext cx="3473666" cy="260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805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2901889" cy="788126"/>
          </a:xfrm>
        </p:spPr>
        <p:txBody>
          <a:bodyPr>
            <a:normAutofit fontScale="90000"/>
          </a:bodyPr>
          <a:lstStyle/>
          <a:p>
            <a:r>
              <a:rPr lang="en-US" u="sng" dirty="0" smtClean="0"/>
              <a:t>Trade</a:t>
            </a:r>
            <a:r>
              <a:rPr lang="en-US" dirty="0" smtClean="0"/>
              <a:t/>
            </a:r>
            <a:br>
              <a:rPr lang="en-US" dirty="0" smtClean="0"/>
            </a:br>
            <a:r>
              <a:rPr lang="en-US" dirty="0" smtClean="0"/>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4008186" y="357893"/>
            <a:ext cx="8061892" cy="6046419"/>
          </a:xfrm>
        </p:spPr>
      </p:pic>
      <p:sp>
        <p:nvSpPr>
          <p:cNvPr id="6" name="Title 1"/>
          <p:cNvSpPr txBox="1">
            <a:spLocks/>
          </p:cNvSpPr>
          <p:nvPr/>
        </p:nvSpPr>
        <p:spPr>
          <a:xfrm>
            <a:off x="677332" y="1397726"/>
            <a:ext cx="2901889" cy="5982788"/>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r>
              <a:rPr lang="en-US" sz="2000" dirty="0" smtClean="0">
                <a:solidFill>
                  <a:schemeClr val="tx1"/>
                </a:solidFill>
              </a:rPr>
              <a:t>Surplus</a:t>
            </a:r>
          </a:p>
          <a:p>
            <a:pPr marL="342900" indent="-342900">
              <a:buFont typeface="Arial" panose="020B0604020202020204" pitchFamily="34" charset="0"/>
              <a:buChar char="•"/>
            </a:pPr>
            <a:r>
              <a:rPr lang="en-US" sz="2000" dirty="0" smtClean="0">
                <a:solidFill>
                  <a:schemeClr val="tx1"/>
                </a:solidFill>
              </a:rPr>
              <a:t>Trading network with other cities</a:t>
            </a:r>
          </a:p>
          <a:p>
            <a:pPr marL="342900" indent="-342900">
              <a:buFont typeface="Arial" panose="020B0604020202020204" pitchFamily="34" charset="0"/>
              <a:buChar char="•"/>
            </a:pPr>
            <a:r>
              <a:rPr lang="en-US" sz="2000" dirty="0" smtClean="0">
                <a:solidFill>
                  <a:schemeClr val="tx1"/>
                </a:solidFill>
              </a:rPr>
              <a:t>Eventually payments were made with gold and silver</a:t>
            </a:r>
          </a:p>
          <a:p>
            <a:pPr marL="342900" indent="-342900">
              <a:buFont typeface="Arial" panose="020B0604020202020204" pitchFamily="34" charset="0"/>
              <a:buChar char="•"/>
            </a:pPr>
            <a:r>
              <a:rPr lang="en-US" sz="2000" dirty="0" smtClean="0">
                <a:solidFill>
                  <a:schemeClr val="tx1"/>
                </a:solidFill>
              </a:rPr>
              <a:t>First millennium is when coins started to appear </a:t>
            </a:r>
          </a:p>
          <a:p>
            <a:pPr marL="342900" indent="-342900">
              <a:buFont typeface="Arial" panose="020B0604020202020204" pitchFamily="34" charset="0"/>
              <a:buChar char="•"/>
            </a:pPr>
            <a:r>
              <a:rPr lang="en-US" sz="2000" dirty="0" smtClean="0">
                <a:solidFill>
                  <a:schemeClr val="tx1"/>
                </a:solidFill>
              </a:rPr>
              <a:t>Wheel helped tremendously to carry goods</a:t>
            </a:r>
          </a:p>
          <a:p>
            <a:endParaRPr lang="en-US" sz="2000" dirty="0" smtClean="0">
              <a:solidFill>
                <a:schemeClr val="tx1"/>
              </a:solidFill>
            </a:endParaRPr>
          </a:p>
          <a:p>
            <a:pPr marL="342900" indent="-342900">
              <a:buFont typeface="Arial" panose="020B0604020202020204" pitchFamily="34" charset="0"/>
              <a:buChar char="•"/>
            </a:pPr>
            <a:r>
              <a:rPr lang="en-US" sz="2000" dirty="0" smtClean="0">
                <a:solidFill>
                  <a:schemeClr val="tx1"/>
                </a:solidFill>
              </a:rPr>
              <a:t>What products do we see in Mesopotamia?</a:t>
            </a:r>
          </a:p>
          <a:p>
            <a:pPr marL="342900" indent="-342900">
              <a:buFont typeface="Arial" panose="020B0604020202020204" pitchFamily="34" charset="0"/>
              <a:buChar char="•"/>
            </a:pPr>
            <a:r>
              <a:rPr lang="en-US" sz="2000" dirty="0" smtClean="0">
                <a:solidFill>
                  <a:schemeClr val="tx1"/>
                </a:solidFill>
              </a:rPr>
              <a:t>What products did Mesopotamia need to import?</a:t>
            </a:r>
            <a:br>
              <a:rPr lang="en-US" sz="2000" dirty="0" smtClean="0">
                <a:solidFill>
                  <a:schemeClr val="tx1"/>
                </a:solidFill>
              </a:rPr>
            </a:b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96510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arn(inVertic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1000"/>
                                        <p:tgtEl>
                                          <p:spTgt spid="6">
                                            <p:txEl>
                                              <p:pRg st="7" end="7"/>
                                            </p:txEl>
                                          </p:spTgt>
                                        </p:tgtEl>
                                      </p:cBhvr>
                                    </p:animEffect>
                                    <p:anim calcmode="lin" valueType="num">
                                      <p:cBhvr>
                                        <p:cTn id="3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Innovations </a:t>
            </a:r>
            <a:endParaRPr lang="en-US" dirty="0"/>
          </a:p>
        </p:txBody>
      </p:sp>
      <p:sp>
        <p:nvSpPr>
          <p:cNvPr id="3" name="Content Placeholder 2"/>
          <p:cNvSpPr>
            <a:spLocks noGrp="1"/>
          </p:cNvSpPr>
          <p:nvPr>
            <p:ph idx="1"/>
          </p:nvPr>
        </p:nvSpPr>
        <p:spPr>
          <a:xfrm>
            <a:off x="677334" y="1383324"/>
            <a:ext cx="9685866" cy="4876800"/>
          </a:xfrm>
        </p:spPr>
        <p:txBody>
          <a:bodyPr>
            <a:normAutofit/>
          </a:bodyPr>
          <a:lstStyle/>
          <a:p>
            <a:r>
              <a:rPr lang="en-US" sz="2400" dirty="0" smtClean="0"/>
              <a:t>Mathematics </a:t>
            </a:r>
            <a:endParaRPr lang="en-US" sz="2400" dirty="0">
              <a:sym typeface="Wingdings" panose="05000000000000000000" pitchFamily="2" charset="2"/>
            </a:endParaRPr>
          </a:p>
          <a:p>
            <a:pPr lvl="1"/>
            <a:r>
              <a:rPr lang="en-US" sz="2000" dirty="0" smtClean="0">
                <a:sym typeface="Wingdings" panose="05000000000000000000" pitchFamily="2" charset="2"/>
              </a:rPr>
              <a:t>Geometry led to boundary markers that were erased from the floods</a:t>
            </a:r>
          </a:p>
          <a:p>
            <a:pPr lvl="1"/>
            <a:r>
              <a:rPr lang="en-US" sz="2000" dirty="0" smtClean="0">
                <a:sym typeface="Wingdings" panose="05000000000000000000" pitchFamily="2" charset="2"/>
              </a:rPr>
              <a:t>Numbers 1-60</a:t>
            </a:r>
          </a:p>
          <a:p>
            <a:pPr lvl="1"/>
            <a:r>
              <a:rPr lang="en-US" sz="2000" dirty="0" smtClean="0">
                <a:sym typeface="Wingdings" panose="05000000000000000000" pitchFamily="2" charset="2"/>
              </a:rPr>
              <a:t>They divided their hour into 60 minutes and 1 minute into 60 seconds</a:t>
            </a:r>
            <a:endParaRPr lang="en-US" sz="2000" dirty="0" smtClean="0"/>
          </a:p>
          <a:p>
            <a:r>
              <a:rPr lang="en-US" sz="2400" dirty="0" smtClean="0"/>
              <a:t>The wheel</a:t>
            </a:r>
          </a:p>
          <a:p>
            <a:r>
              <a:rPr lang="en-US" sz="2400" dirty="0" smtClean="0"/>
              <a:t>Writing (changed overtime)</a:t>
            </a:r>
          </a:p>
          <a:p>
            <a:r>
              <a:rPr lang="en-US" sz="2400" dirty="0" smtClean="0"/>
              <a:t>Astronomy</a:t>
            </a:r>
          </a:p>
          <a:p>
            <a:pPr lvl="1"/>
            <a:r>
              <a:rPr lang="en-US" sz="2000" dirty="0" smtClean="0"/>
              <a:t>Discovered the dates or equinox (spring and autumn) </a:t>
            </a:r>
          </a:p>
          <a:p>
            <a:pPr lvl="1"/>
            <a:r>
              <a:rPr lang="en-US" sz="2000" dirty="0" smtClean="0"/>
              <a:t>Divided the year into 12 months</a:t>
            </a:r>
          </a:p>
          <a:p>
            <a:pPr lvl="1"/>
            <a:r>
              <a:rPr lang="en-US" sz="2000" dirty="0" smtClean="0"/>
              <a:t>12 months in a year (so did the Egyptians)</a:t>
            </a:r>
          </a:p>
          <a:p>
            <a:endParaRPr lang="en-US" dirty="0" smtClean="0"/>
          </a:p>
        </p:txBody>
      </p:sp>
    </p:spTree>
    <p:extLst>
      <p:ext uri="{BB962C8B-B14F-4D97-AF65-F5344CB8AC3E}">
        <p14:creationId xmlns:p14="http://schemas.microsoft.com/office/powerpoint/2010/main" val="4186466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35589" cy="1320800"/>
          </a:xfrm>
        </p:spPr>
        <p:txBody>
          <a:bodyPr/>
          <a:lstStyle/>
          <a:p>
            <a:r>
              <a:rPr lang="en-US" dirty="0" smtClean="0"/>
              <a:t>Concepts to Review – </a:t>
            </a:r>
            <a:r>
              <a:rPr lang="en-US" b="1" u="sng" dirty="0" smtClean="0"/>
              <a:t>IT DOES NOT INCLUDE EVERYTHING TO STUDY</a:t>
            </a:r>
            <a:endParaRPr lang="en-US" b="1" u="sng" dirty="0"/>
          </a:p>
        </p:txBody>
      </p:sp>
      <p:sp>
        <p:nvSpPr>
          <p:cNvPr id="3" name="Content Placeholder 2"/>
          <p:cNvSpPr>
            <a:spLocks noGrp="1"/>
          </p:cNvSpPr>
          <p:nvPr>
            <p:ph idx="1"/>
          </p:nvPr>
        </p:nvSpPr>
        <p:spPr/>
        <p:txBody>
          <a:bodyPr/>
          <a:lstStyle/>
          <a:p>
            <a:r>
              <a:rPr lang="en-US" dirty="0" smtClean="0"/>
              <a:t>4 civilizations and their dates </a:t>
            </a:r>
          </a:p>
          <a:p>
            <a:r>
              <a:rPr lang="en-US" dirty="0" smtClean="0"/>
              <a:t>Religious beliefs  between Mesopotamia and Ancient </a:t>
            </a:r>
            <a:r>
              <a:rPr lang="en-US" dirty="0" err="1" smtClean="0"/>
              <a:t>Eqypt</a:t>
            </a:r>
            <a:r>
              <a:rPr lang="en-US" dirty="0" smtClean="0"/>
              <a:t> </a:t>
            </a:r>
          </a:p>
          <a:p>
            <a:r>
              <a:rPr lang="en-US" dirty="0" smtClean="0"/>
              <a:t>Social classes and their roles</a:t>
            </a:r>
          </a:p>
          <a:p>
            <a:r>
              <a:rPr lang="en-US" dirty="0" smtClean="0"/>
              <a:t>Innovations </a:t>
            </a:r>
          </a:p>
          <a:p>
            <a:r>
              <a:rPr lang="en-US" dirty="0" smtClean="0"/>
              <a:t>Writing (please re watch this video </a:t>
            </a:r>
            <a:r>
              <a:rPr lang="en-US" dirty="0">
                <a:hlinkClick r:id="rId2"/>
              </a:rPr>
              <a:t>https://</a:t>
            </a:r>
            <a:r>
              <a:rPr lang="en-US" dirty="0" smtClean="0">
                <a:hlinkClick r:id="rId2"/>
              </a:rPr>
              <a:t>www.youtube.com/watch?v=HyjLt_RGEww</a:t>
            </a:r>
            <a:r>
              <a:rPr lang="en-US" dirty="0" smtClean="0"/>
              <a:t>)</a:t>
            </a:r>
          </a:p>
          <a:p>
            <a:r>
              <a:rPr lang="en-US" dirty="0" smtClean="0"/>
              <a:t>Hammurabi’s Code of Law</a:t>
            </a:r>
          </a:p>
          <a:p>
            <a:endParaRPr lang="en-US" dirty="0" smtClean="0"/>
          </a:p>
          <a:p>
            <a:endParaRPr lang="en-US" dirty="0"/>
          </a:p>
        </p:txBody>
      </p:sp>
    </p:spTree>
    <p:extLst>
      <p:ext uri="{BB962C8B-B14F-4D97-AF65-F5344CB8AC3E}">
        <p14:creationId xmlns:p14="http://schemas.microsoft.com/office/powerpoint/2010/main" val="2369680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What is a Civilization?</a:t>
            </a:r>
          </a:p>
        </p:txBody>
      </p:sp>
      <p:sp>
        <p:nvSpPr>
          <p:cNvPr id="10243" name="Rectangle 3"/>
          <p:cNvSpPr>
            <a:spLocks noGrp="1" noChangeArrowheads="1"/>
          </p:cNvSpPr>
          <p:nvPr>
            <p:ph idx="1"/>
          </p:nvPr>
        </p:nvSpPr>
        <p:spPr/>
        <p:txBody>
          <a:bodyPr/>
          <a:lstStyle/>
          <a:p>
            <a:pPr eaLnBrk="1" hangingPunct="1"/>
            <a:r>
              <a:rPr lang="en-US" altLang="en-US" smtClean="0"/>
              <a:t>In general, a civilization refers to organized societies that have social, religious, artistic, scientific, etc. elements in common. </a:t>
            </a:r>
          </a:p>
        </p:txBody>
      </p:sp>
      <p:pic>
        <p:nvPicPr>
          <p:cNvPr id="102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98825"/>
            <a:ext cx="548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90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n-US" smtClean="0"/>
              <a:t>When?</a:t>
            </a:r>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1" y="1371601"/>
            <a:ext cx="6880225" cy="5160963"/>
          </a:xfrm>
        </p:spPr>
      </p:pic>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124201" y="1524001"/>
            <a:ext cx="6880225" cy="5160963"/>
          </a:xfrm>
          <a:prstGeom prst="rect">
            <a:avLst/>
          </a:prstGeom>
        </p:spPr>
      </p:pic>
    </p:spTree>
    <p:extLst>
      <p:ext uri="{BB962C8B-B14F-4D97-AF65-F5344CB8AC3E}">
        <p14:creationId xmlns:p14="http://schemas.microsoft.com/office/powerpoint/2010/main" val="4260166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609601"/>
            <a:ext cx="4876800" cy="969963"/>
          </a:xfrm>
        </p:spPr>
        <p:txBody>
          <a:bodyPr/>
          <a:lstStyle/>
          <a:p>
            <a:pPr eaLnBrk="1" hangingPunct="1"/>
            <a:r>
              <a:rPr lang="en-US" altLang="en-US" smtClean="0"/>
              <a:t>Early Civilizations </a:t>
            </a:r>
          </a:p>
        </p:txBody>
      </p:sp>
      <p:sp>
        <p:nvSpPr>
          <p:cNvPr id="16387" name="Rectangle 3"/>
          <p:cNvSpPr>
            <a:spLocks noGrp="1" noChangeArrowheads="1"/>
          </p:cNvSpPr>
          <p:nvPr>
            <p:ph idx="1"/>
          </p:nvPr>
        </p:nvSpPr>
        <p:spPr>
          <a:xfrm>
            <a:off x="2209800" y="2784475"/>
            <a:ext cx="7772400" cy="3505200"/>
          </a:xfrm>
        </p:spPr>
        <p:txBody>
          <a:bodyPr rtlCol="0">
            <a:normAutofit fontScale="92500" lnSpcReduction="20000"/>
          </a:bodyPr>
          <a:lstStyle/>
          <a:p>
            <a:pPr>
              <a:buFont typeface="Wingdings 3" charset="2"/>
              <a:buChar char=""/>
              <a:defRPr/>
            </a:pPr>
            <a:r>
              <a:rPr lang="en-US" altLang="en-US" sz="2400" dirty="0">
                <a:solidFill>
                  <a:schemeClr val="tx1">
                    <a:lumMod val="75000"/>
                    <a:lumOff val="25000"/>
                  </a:schemeClr>
                </a:solidFill>
              </a:rPr>
              <a:t>Mesopotamian Civilization (around 3500 BCE)</a:t>
            </a:r>
          </a:p>
          <a:p>
            <a:pPr lvl="1">
              <a:buFont typeface="Times" panose="02020603050405020304" pitchFamily="18" charset="0"/>
              <a:buChar char="•"/>
              <a:defRPr/>
            </a:pPr>
            <a:r>
              <a:rPr lang="en-US" altLang="en-US" dirty="0">
                <a:solidFill>
                  <a:schemeClr val="tx1">
                    <a:lumMod val="75000"/>
                    <a:lumOff val="25000"/>
                  </a:schemeClr>
                </a:solidFill>
              </a:rPr>
              <a:t>Valley of the Tigris and Euphrates</a:t>
            </a:r>
            <a:endParaRPr lang="en-US" altLang="en-US" sz="2000" dirty="0">
              <a:solidFill>
                <a:schemeClr val="tx1">
                  <a:lumMod val="75000"/>
                  <a:lumOff val="25000"/>
                </a:schemeClr>
              </a:solidFill>
            </a:endParaRPr>
          </a:p>
          <a:p>
            <a:pPr>
              <a:buNone/>
              <a:defRPr/>
            </a:pPr>
            <a:endParaRPr lang="en-US" altLang="en-US" sz="2400" dirty="0">
              <a:solidFill>
                <a:schemeClr val="tx1">
                  <a:lumMod val="75000"/>
                  <a:lumOff val="25000"/>
                </a:schemeClr>
              </a:solidFill>
            </a:endParaRPr>
          </a:p>
          <a:p>
            <a:pPr>
              <a:buFont typeface="Wingdings 3" charset="2"/>
              <a:buChar char=""/>
              <a:defRPr/>
            </a:pPr>
            <a:r>
              <a:rPr lang="en-US" altLang="en-US" sz="2400" dirty="0">
                <a:solidFill>
                  <a:schemeClr val="tx1">
                    <a:lumMod val="75000"/>
                    <a:lumOff val="25000"/>
                  </a:schemeClr>
                </a:solidFill>
              </a:rPr>
              <a:t>Why Here? </a:t>
            </a:r>
          </a:p>
          <a:p>
            <a:pPr lvl="1">
              <a:buFont typeface="Times" panose="02020603050405020304" pitchFamily="18" charset="0"/>
              <a:buChar char="•"/>
              <a:defRPr/>
            </a:pPr>
            <a:r>
              <a:rPr lang="en-US" altLang="en-US" sz="2000" dirty="0">
                <a:solidFill>
                  <a:schemeClr val="tx1">
                    <a:lumMod val="75000"/>
                    <a:lumOff val="25000"/>
                  </a:schemeClr>
                </a:solidFill>
              </a:rPr>
              <a:t>Located in the Fertile Crescent (Remember?).</a:t>
            </a:r>
          </a:p>
          <a:p>
            <a:pPr lvl="1">
              <a:buFont typeface="Times" panose="02020603050405020304" pitchFamily="18" charset="0"/>
              <a:buChar char="•"/>
              <a:defRPr/>
            </a:pPr>
            <a:r>
              <a:rPr lang="en-US" altLang="en-US" sz="2000" dirty="0">
                <a:solidFill>
                  <a:schemeClr val="tx1">
                    <a:lumMod val="75000"/>
                    <a:lumOff val="25000"/>
                  </a:schemeClr>
                </a:solidFill>
              </a:rPr>
              <a:t>Located between two rivers (constant source of water). </a:t>
            </a:r>
          </a:p>
          <a:p>
            <a:pPr lvl="1">
              <a:buFont typeface="Times" panose="02020603050405020304" pitchFamily="18" charset="0"/>
              <a:buChar char="•"/>
              <a:defRPr/>
            </a:pPr>
            <a:r>
              <a:rPr lang="en-US" altLang="en-US" sz="2000" dirty="0">
                <a:solidFill>
                  <a:schemeClr val="tx1">
                    <a:lumMod val="75000"/>
                    <a:lumOff val="25000"/>
                  </a:schemeClr>
                </a:solidFill>
              </a:rPr>
              <a:t>Spring rains and melting snow flooded the floor of the valley each year (leaving behind sediments) making it rich and fertile.</a:t>
            </a:r>
          </a:p>
          <a:p>
            <a:pPr lvl="1">
              <a:buFont typeface="Times" panose="02020603050405020304" pitchFamily="18" charset="0"/>
              <a:buChar char="•"/>
              <a:defRPr/>
            </a:pPr>
            <a:r>
              <a:rPr lang="en-US" altLang="en-US" sz="2000" dirty="0">
                <a:solidFill>
                  <a:schemeClr val="tx1">
                    <a:lumMod val="75000"/>
                    <a:lumOff val="25000"/>
                  </a:schemeClr>
                </a:solidFill>
              </a:rPr>
              <a:t>Numerous marshes, which attracted game and provided fish. </a:t>
            </a:r>
            <a:endParaRPr lang="en-US" altLang="en-US" dirty="0">
              <a:solidFill>
                <a:schemeClr val="tx1">
                  <a:lumMod val="75000"/>
                  <a:lumOff val="25000"/>
                </a:schemeClr>
              </a:solidFill>
            </a:endParaRPr>
          </a:p>
        </p:txBody>
      </p:sp>
      <p:pic>
        <p:nvPicPr>
          <p:cNvPr id="133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304801"/>
            <a:ext cx="362426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706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19326" y="7938"/>
            <a:ext cx="7764463" cy="971550"/>
          </a:xfrm>
        </p:spPr>
        <p:txBody>
          <a:bodyPr/>
          <a:lstStyle/>
          <a:p>
            <a:pPr eaLnBrk="1" hangingPunct="1"/>
            <a:r>
              <a:rPr lang="en-US" altLang="en-US" smtClean="0"/>
              <a:t>Early Civilizations (continued) </a:t>
            </a:r>
          </a:p>
        </p:txBody>
      </p:sp>
      <p:sp>
        <p:nvSpPr>
          <p:cNvPr id="15363" name="Rectangle 3"/>
          <p:cNvSpPr>
            <a:spLocks noGrp="1" noChangeArrowheads="1"/>
          </p:cNvSpPr>
          <p:nvPr>
            <p:ph type="body" idx="1"/>
          </p:nvPr>
        </p:nvSpPr>
        <p:spPr>
          <a:xfrm>
            <a:off x="2209801" y="1885951"/>
            <a:ext cx="2474913" cy="576263"/>
          </a:xfrm>
        </p:spPr>
        <p:txBody>
          <a:bodyPr rtlCol="0">
            <a:normAutofit fontScale="25000" lnSpcReduction="20000"/>
          </a:bodyPr>
          <a:lstStyle/>
          <a:p>
            <a:pPr>
              <a:defRPr/>
            </a:pPr>
            <a:endParaRPr lang="en-US" altLang="en-US" sz="2000" dirty="0"/>
          </a:p>
          <a:p>
            <a:pPr>
              <a:defRPr/>
            </a:pPr>
            <a:endParaRPr lang="en-US" altLang="en-US" sz="2000" dirty="0"/>
          </a:p>
          <a:p>
            <a:pPr>
              <a:defRPr/>
            </a:pPr>
            <a:endParaRPr lang="en-US" altLang="en-US" sz="2000" dirty="0"/>
          </a:p>
          <a:p>
            <a:pPr>
              <a:defRPr/>
            </a:pPr>
            <a:r>
              <a:rPr lang="en-US" altLang="en-US" sz="2000" dirty="0"/>
              <a:t>	</a:t>
            </a:r>
          </a:p>
          <a:p>
            <a:pPr>
              <a:defRPr/>
            </a:pPr>
            <a:r>
              <a:rPr lang="en-US" altLang="en-US" sz="2000" dirty="0"/>
              <a:t>* ALL emerged in large valleys crossed by major rivers*</a:t>
            </a:r>
            <a:endParaRPr lang="en-US" altLang="en-US" sz="2800" dirty="0"/>
          </a:p>
        </p:txBody>
      </p:sp>
      <p:sp>
        <p:nvSpPr>
          <p:cNvPr id="15364" name="Text Placeholder 4"/>
          <p:cNvSpPr>
            <a:spLocks noGrp="1"/>
          </p:cNvSpPr>
          <p:nvPr>
            <p:ph type="body" sz="half" idx="15"/>
          </p:nvPr>
        </p:nvSpPr>
        <p:spPr>
          <a:xfrm>
            <a:off x="2209801" y="4765675"/>
            <a:ext cx="2474913" cy="1676400"/>
          </a:xfrm>
        </p:spPr>
        <p:txBody>
          <a:bodyPr/>
          <a:lstStyle/>
          <a:p>
            <a:pPr eaLnBrk="1" hangingPunct="1"/>
            <a:r>
              <a:rPr lang="en-US" altLang="en-US" sz="2000"/>
              <a:t>Civilization of the Nile Valley (around 3000 BCE)</a:t>
            </a:r>
          </a:p>
          <a:p>
            <a:pPr lvl="1" eaLnBrk="1" hangingPunct="1">
              <a:buFont typeface="Times" panose="02020603050405020304" pitchFamily="18" charset="0"/>
              <a:buChar char="•"/>
            </a:pPr>
            <a:r>
              <a:rPr lang="en-US" altLang="en-US" sz="2000"/>
              <a:t>Nile Valley</a:t>
            </a:r>
          </a:p>
          <a:p>
            <a:pPr eaLnBrk="1" hangingPunct="1"/>
            <a:endParaRPr lang="en-US" altLang="en-US" smtClean="0"/>
          </a:p>
        </p:txBody>
      </p:sp>
      <p:sp>
        <p:nvSpPr>
          <p:cNvPr id="15365" name="Text Placeholder 2"/>
          <p:cNvSpPr>
            <a:spLocks noGrp="1"/>
          </p:cNvSpPr>
          <p:nvPr>
            <p:ph type="body" sz="quarter" idx="3"/>
          </p:nvPr>
        </p:nvSpPr>
        <p:spPr>
          <a:xfrm>
            <a:off x="4859338" y="1885951"/>
            <a:ext cx="2474912" cy="576263"/>
          </a:xfrm>
        </p:spPr>
        <p:txBody>
          <a:bodyPr/>
          <a:lstStyle/>
          <a:p>
            <a:pPr eaLnBrk="1" hangingPunct="1"/>
            <a:endParaRPr lang="en-US" altLang="en-US" smtClean="0"/>
          </a:p>
        </p:txBody>
      </p:sp>
      <p:sp>
        <p:nvSpPr>
          <p:cNvPr id="15366" name="Text Placeholder 5"/>
          <p:cNvSpPr>
            <a:spLocks noGrp="1"/>
          </p:cNvSpPr>
          <p:nvPr>
            <p:ph type="body" sz="half" idx="16"/>
          </p:nvPr>
        </p:nvSpPr>
        <p:spPr>
          <a:xfrm>
            <a:off x="4859338" y="4765675"/>
            <a:ext cx="2474912" cy="1524000"/>
          </a:xfrm>
        </p:spPr>
        <p:txBody>
          <a:bodyPr/>
          <a:lstStyle/>
          <a:p>
            <a:pPr eaLnBrk="1" hangingPunct="1"/>
            <a:r>
              <a:rPr lang="en-US" altLang="en-US" sz="2000"/>
              <a:t>Civilization of the Indus Valley (around 2500 BCE)</a:t>
            </a:r>
          </a:p>
          <a:p>
            <a:pPr lvl="1" eaLnBrk="1" hangingPunct="1">
              <a:buFont typeface="Times" panose="02020603050405020304" pitchFamily="18" charset="0"/>
              <a:buChar char="•"/>
            </a:pPr>
            <a:r>
              <a:rPr lang="en-US" altLang="en-US" sz="2000"/>
              <a:t>Indus Valley</a:t>
            </a:r>
          </a:p>
          <a:p>
            <a:pPr eaLnBrk="1" hangingPunct="1"/>
            <a:endParaRPr lang="en-US" altLang="en-US" smtClean="0"/>
          </a:p>
        </p:txBody>
      </p:sp>
      <p:sp>
        <p:nvSpPr>
          <p:cNvPr id="15367" name="Text Placeholder 3"/>
          <p:cNvSpPr>
            <a:spLocks noGrp="1"/>
          </p:cNvSpPr>
          <p:nvPr>
            <p:ph type="body" sz="quarter" idx="13"/>
          </p:nvPr>
        </p:nvSpPr>
        <p:spPr>
          <a:xfrm>
            <a:off x="7499351" y="1885951"/>
            <a:ext cx="2474913" cy="576263"/>
          </a:xfrm>
        </p:spPr>
        <p:txBody>
          <a:bodyPr/>
          <a:lstStyle/>
          <a:p>
            <a:pPr eaLnBrk="1" hangingPunct="1"/>
            <a:endParaRPr lang="en-US" altLang="en-US" smtClean="0"/>
          </a:p>
        </p:txBody>
      </p:sp>
      <p:sp>
        <p:nvSpPr>
          <p:cNvPr id="15368" name="Text Placeholder 6"/>
          <p:cNvSpPr>
            <a:spLocks noGrp="1"/>
          </p:cNvSpPr>
          <p:nvPr>
            <p:ph type="body" sz="half" idx="17"/>
          </p:nvPr>
        </p:nvSpPr>
        <p:spPr>
          <a:xfrm>
            <a:off x="7508876" y="4765675"/>
            <a:ext cx="2474913" cy="1524000"/>
          </a:xfrm>
        </p:spPr>
        <p:txBody>
          <a:bodyPr/>
          <a:lstStyle/>
          <a:p>
            <a:pPr eaLnBrk="1" hangingPunct="1"/>
            <a:r>
              <a:rPr lang="en-US" altLang="en-US" sz="2000"/>
              <a:t>Chinese Civilization (around 2000 BCE)</a:t>
            </a:r>
          </a:p>
          <a:p>
            <a:pPr lvl="1" eaLnBrk="1" hangingPunct="1">
              <a:buFont typeface="Times" panose="02020603050405020304" pitchFamily="18" charset="0"/>
              <a:buChar char="•"/>
            </a:pPr>
            <a:r>
              <a:rPr lang="en-US" altLang="en-US" sz="2000"/>
              <a:t>Hoang-Ho Valley</a:t>
            </a:r>
            <a:endParaRPr lang="en-US" altLang="en-US" sz="1800"/>
          </a:p>
          <a:p>
            <a:pPr eaLnBrk="1" hangingPunct="1"/>
            <a:endParaRPr lang="en-US" altLang="en-US" smtClean="0"/>
          </a:p>
        </p:txBody>
      </p:sp>
      <p:pic>
        <p:nvPicPr>
          <p:cNvPr id="1536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6088" y="955675"/>
            <a:ext cx="8763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7"/>
          <p:cNvSpPr txBox="1">
            <a:spLocks noChangeArrowheads="1"/>
          </p:cNvSpPr>
          <p:nvPr/>
        </p:nvSpPr>
        <p:spPr bwMode="auto">
          <a:xfrm>
            <a:off x="3429001" y="6442075"/>
            <a:ext cx="50032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r>
              <a:rPr lang="en-US" altLang="en-US">
                <a:solidFill>
                  <a:schemeClr val="tx1"/>
                </a:solidFill>
              </a:rPr>
              <a:t>What do these 4 civilizations have in common?</a:t>
            </a:r>
          </a:p>
        </p:txBody>
      </p:sp>
    </p:spTree>
    <p:extLst>
      <p:ext uri="{BB962C8B-B14F-4D97-AF65-F5344CB8AC3E}">
        <p14:creationId xmlns:p14="http://schemas.microsoft.com/office/powerpoint/2010/main" val="429154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Mesopotamia: From Nomads to Farmers</a:t>
            </a:r>
          </a:p>
        </p:txBody>
      </p:sp>
      <p:sp>
        <p:nvSpPr>
          <p:cNvPr id="3" name="Content Placeholder 2"/>
          <p:cNvSpPr>
            <a:spLocks noGrp="1"/>
          </p:cNvSpPr>
          <p:nvPr>
            <p:ph idx="1"/>
          </p:nvPr>
        </p:nvSpPr>
        <p:spPr>
          <a:xfrm>
            <a:off x="2209346" y="1732450"/>
            <a:ext cx="7765322" cy="5049350"/>
          </a:xfrm>
          <a:extLst/>
        </p:spPr>
        <p:txBody>
          <a:bodyPr numCol="2" rtlCol="0">
            <a:normAutofit fontScale="92500" lnSpcReduction="10000"/>
          </a:bodyPr>
          <a:lstStyle/>
          <a:p>
            <a:pPr>
              <a:buFont typeface="Wingdings 3" charset="2"/>
              <a:buChar char=""/>
              <a:defRPr/>
            </a:pPr>
            <a:r>
              <a:rPr lang="en-US" dirty="0" smtClean="0">
                <a:solidFill>
                  <a:schemeClr val="tx1">
                    <a:lumMod val="75000"/>
                    <a:lumOff val="25000"/>
                  </a:schemeClr>
                </a:solidFill>
                <a:hlinkClick r:id="rId2"/>
              </a:rPr>
              <a:t>From Nomads to Farmers</a:t>
            </a:r>
            <a:endParaRPr lang="en-US" dirty="0">
              <a:solidFill>
                <a:schemeClr val="tx1">
                  <a:lumMod val="75000"/>
                  <a:lumOff val="25000"/>
                </a:schemeClr>
              </a:solidFill>
            </a:endParaRPr>
          </a:p>
          <a:p>
            <a:pPr>
              <a:buFont typeface="Wingdings 3" charset="2"/>
              <a:buChar char=""/>
              <a:defRPr/>
            </a:pPr>
            <a:r>
              <a:rPr lang="en-US" dirty="0" smtClean="0">
                <a:solidFill>
                  <a:schemeClr val="tx1">
                    <a:lumMod val="75000"/>
                    <a:lumOff val="25000"/>
                  </a:schemeClr>
                </a:solidFill>
              </a:rPr>
              <a:t>Follow along with the handout and answers the questions</a:t>
            </a:r>
          </a:p>
          <a:p>
            <a:pPr marL="36900" indent="0">
              <a:buNone/>
              <a:defRPr/>
            </a:pPr>
            <a:r>
              <a:rPr lang="en-US" b="1" dirty="0" smtClean="0">
                <a:solidFill>
                  <a:schemeClr val="tx1">
                    <a:lumMod val="75000"/>
                    <a:lumOff val="25000"/>
                  </a:schemeClr>
                </a:solidFill>
              </a:rPr>
              <a:t>Answers</a:t>
            </a:r>
          </a:p>
          <a:p>
            <a:pPr>
              <a:buFont typeface="Wingdings 3" charset="2"/>
              <a:buChar char=""/>
              <a:defRPr/>
            </a:pPr>
            <a:r>
              <a:rPr lang="en-US" dirty="0" smtClean="0">
                <a:solidFill>
                  <a:schemeClr val="tx1">
                    <a:lumMod val="75000"/>
                    <a:lumOff val="25000"/>
                  </a:schemeClr>
                </a:solidFill>
              </a:rPr>
              <a:t>1.</a:t>
            </a:r>
            <a:r>
              <a:rPr lang="en-US" dirty="0">
                <a:solidFill>
                  <a:schemeClr val="tx1">
                    <a:lumMod val="75000"/>
                    <a:lumOff val="25000"/>
                  </a:schemeClr>
                </a:solidFill>
              </a:rPr>
              <a:t> Land between two </a:t>
            </a:r>
            <a:r>
              <a:rPr lang="en-US" dirty="0" smtClean="0">
                <a:solidFill>
                  <a:schemeClr val="tx1">
                    <a:lumMod val="75000"/>
                    <a:lumOff val="25000"/>
                  </a:schemeClr>
                </a:solidFill>
              </a:rPr>
              <a:t>rivers</a:t>
            </a:r>
          </a:p>
          <a:p>
            <a:pPr>
              <a:buFont typeface="Wingdings 3" charset="2"/>
              <a:buChar char=""/>
              <a:defRPr/>
            </a:pPr>
            <a:r>
              <a:rPr lang="en-US" dirty="0" smtClean="0">
                <a:solidFill>
                  <a:schemeClr val="tx1">
                    <a:lumMod val="75000"/>
                    <a:lumOff val="25000"/>
                  </a:schemeClr>
                </a:solidFill>
              </a:rPr>
              <a:t>2.</a:t>
            </a:r>
            <a:r>
              <a:rPr lang="en-US" dirty="0">
                <a:solidFill>
                  <a:schemeClr val="tx1">
                    <a:lumMod val="75000"/>
                    <a:lumOff val="25000"/>
                  </a:schemeClr>
                </a:solidFill>
              </a:rPr>
              <a:t> Hold water to prevent </a:t>
            </a:r>
            <a:r>
              <a:rPr lang="en-US" dirty="0" smtClean="0">
                <a:solidFill>
                  <a:schemeClr val="tx1">
                    <a:lumMod val="75000"/>
                    <a:lumOff val="25000"/>
                  </a:schemeClr>
                </a:solidFill>
              </a:rPr>
              <a:t>flood</a:t>
            </a:r>
          </a:p>
          <a:p>
            <a:pPr>
              <a:buFont typeface="Wingdings 3" charset="2"/>
              <a:buChar char=""/>
              <a:defRPr/>
            </a:pPr>
            <a:r>
              <a:rPr lang="en-US" dirty="0" smtClean="0">
                <a:solidFill>
                  <a:schemeClr val="tx1">
                    <a:lumMod val="75000"/>
                    <a:lumOff val="25000"/>
                  </a:schemeClr>
                </a:solidFill>
              </a:rPr>
              <a:t>3.</a:t>
            </a:r>
            <a:r>
              <a:rPr lang="en-US" dirty="0">
                <a:solidFill>
                  <a:schemeClr val="tx1">
                    <a:lumMod val="75000"/>
                    <a:lumOff val="25000"/>
                  </a:schemeClr>
                </a:solidFill>
              </a:rPr>
              <a:t> To know when the floods will </a:t>
            </a:r>
            <a:r>
              <a:rPr lang="en-US" dirty="0" smtClean="0">
                <a:solidFill>
                  <a:schemeClr val="tx1">
                    <a:lumMod val="75000"/>
                    <a:lumOff val="25000"/>
                  </a:schemeClr>
                </a:solidFill>
              </a:rPr>
              <a:t>come</a:t>
            </a:r>
          </a:p>
          <a:p>
            <a:pPr>
              <a:buFont typeface="Wingdings 3" charset="2"/>
              <a:buChar char=""/>
              <a:defRPr/>
            </a:pPr>
            <a:r>
              <a:rPr lang="en-US" dirty="0" smtClean="0">
                <a:solidFill>
                  <a:schemeClr val="tx1">
                    <a:lumMod val="75000"/>
                    <a:lumOff val="25000"/>
                  </a:schemeClr>
                </a:solidFill>
              </a:rPr>
              <a:t>4.</a:t>
            </a:r>
            <a:r>
              <a:rPr lang="en-US" dirty="0">
                <a:solidFill>
                  <a:schemeClr val="tx1">
                    <a:lumMod val="75000"/>
                    <a:lumOff val="25000"/>
                  </a:schemeClr>
                </a:solidFill>
              </a:rPr>
              <a:t> Keep track of </a:t>
            </a:r>
            <a:r>
              <a:rPr lang="en-US" dirty="0" smtClean="0">
                <a:solidFill>
                  <a:schemeClr val="tx1">
                    <a:lumMod val="75000"/>
                    <a:lumOff val="25000"/>
                  </a:schemeClr>
                </a:solidFill>
              </a:rPr>
              <a:t>trades</a:t>
            </a:r>
          </a:p>
          <a:p>
            <a:pPr>
              <a:buFont typeface="Wingdings 3" charset="2"/>
              <a:buChar char=""/>
              <a:defRPr/>
            </a:pPr>
            <a:r>
              <a:rPr lang="en-US" dirty="0" smtClean="0">
                <a:solidFill>
                  <a:schemeClr val="tx1">
                    <a:lumMod val="75000"/>
                    <a:lumOff val="25000"/>
                  </a:schemeClr>
                </a:solidFill>
              </a:rPr>
              <a:t>5.</a:t>
            </a:r>
            <a:r>
              <a:rPr lang="en-US" dirty="0">
                <a:solidFill>
                  <a:schemeClr val="tx1">
                    <a:lumMod val="75000"/>
                    <a:lumOff val="25000"/>
                  </a:schemeClr>
                </a:solidFill>
              </a:rPr>
              <a:t> Clay </a:t>
            </a:r>
            <a:r>
              <a:rPr lang="en-US" dirty="0" smtClean="0">
                <a:solidFill>
                  <a:schemeClr val="tx1">
                    <a:lumMod val="75000"/>
                    <a:lumOff val="25000"/>
                  </a:schemeClr>
                </a:solidFill>
              </a:rPr>
              <a:t>tablets</a:t>
            </a:r>
          </a:p>
          <a:p>
            <a:pPr>
              <a:buFont typeface="Wingdings 3" charset="2"/>
              <a:buChar char=""/>
              <a:defRPr/>
            </a:pPr>
            <a:r>
              <a:rPr lang="en-US" dirty="0" smtClean="0">
                <a:solidFill>
                  <a:schemeClr val="tx1">
                    <a:lumMod val="75000"/>
                    <a:lumOff val="25000"/>
                  </a:schemeClr>
                </a:solidFill>
              </a:rPr>
              <a:t>6. Cuneiform</a:t>
            </a:r>
          </a:p>
          <a:p>
            <a:pPr>
              <a:buFont typeface="Wingdings 3" charset="2"/>
              <a:buChar char=""/>
              <a:defRPr/>
            </a:pPr>
            <a:r>
              <a:rPr lang="en-US" dirty="0" smtClean="0">
                <a:solidFill>
                  <a:schemeClr val="tx1">
                    <a:lumMod val="75000"/>
                    <a:lumOff val="25000"/>
                  </a:schemeClr>
                </a:solidFill>
              </a:rPr>
              <a:t>7.</a:t>
            </a:r>
            <a:r>
              <a:rPr lang="en-US" dirty="0">
                <a:solidFill>
                  <a:schemeClr val="tx1">
                    <a:lumMod val="75000"/>
                    <a:lumOff val="25000"/>
                  </a:schemeClr>
                </a:solidFill>
              </a:rPr>
              <a:t> </a:t>
            </a:r>
            <a:r>
              <a:rPr lang="en-US" dirty="0" smtClean="0">
                <a:solidFill>
                  <a:schemeClr val="tx1">
                    <a:lumMod val="75000"/>
                    <a:lumOff val="25000"/>
                  </a:schemeClr>
                </a:solidFill>
              </a:rPr>
              <a:t>Ziggurat</a:t>
            </a:r>
          </a:p>
          <a:p>
            <a:pPr>
              <a:buFont typeface="Wingdings 3" charset="2"/>
              <a:buChar char=""/>
              <a:defRPr/>
            </a:pPr>
            <a:endParaRPr lang="en-US" dirty="0" smtClean="0">
              <a:solidFill>
                <a:schemeClr val="tx1">
                  <a:lumMod val="75000"/>
                  <a:lumOff val="25000"/>
                </a:schemeClr>
              </a:solidFill>
            </a:endParaRPr>
          </a:p>
          <a:p>
            <a:pPr>
              <a:buFont typeface="Wingdings 3" charset="2"/>
              <a:buChar char=""/>
              <a:defRPr/>
            </a:pPr>
            <a:endParaRPr lang="en-US" dirty="0">
              <a:solidFill>
                <a:schemeClr val="tx1">
                  <a:lumMod val="75000"/>
                  <a:lumOff val="25000"/>
                </a:schemeClr>
              </a:solidFill>
            </a:endParaRPr>
          </a:p>
          <a:p>
            <a:pPr>
              <a:buFont typeface="Wingdings 3" charset="2"/>
              <a:buChar char=""/>
              <a:defRPr/>
            </a:pPr>
            <a:endParaRPr lang="en-US" dirty="0" smtClean="0">
              <a:solidFill>
                <a:schemeClr val="tx1">
                  <a:lumMod val="75000"/>
                  <a:lumOff val="25000"/>
                </a:schemeClr>
              </a:solidFill>
            </a:endParaRPr>
          </a:p>
          <a:p>
            <a:pPr>
              <a:buFont typeface="Wingdings 3" charset="2"/>
              <a:buChar char=""/>
              <a:defRPr/>
            </a:pPr>
            <a:endParaRPr lang="en-US" dirty="0">
              <a:solidFill>
                <a:schemeClr val="tx1">
                  <a:lumMod val="75000"/>
                  <a:lumOff val="25000"/>
                </a:schemeClr>
              </a:solidFill>
            </a:endParaRPr>
          </a:p>
          <a:p>
            <a:pPr>
              <a:buFont typeface="Wingdings 3" charset="2"/>
              <a:buChar char=""/>
              <a:defRPr/>
            </a:pPr>
            <a:endParaRPr lang="en-US" dirty="0" smtClean="0">
              <a:solidFill>
                <a:schemeClr val="tx1">
                  <a:lumMod val="75000"/>
                  <a:lumOff val="25000"/>
                </a:schemeClr>
              </a:solidFill>
            </a:endParaRPr>
          </a:p>
          <a:p>
            <a:pPr>
              <a:buFont typeface="Wingdings 3" charset="2"/>
              <a:buChar char=""/>
              <a:defRPr/>
            </a:pPr>
            <a:r>
              <a:rPr lang="en-US" dirty="0" smtClean="0">
                <a:solidFill>
                  <a:schemeClr val="tx1">
                    <a:lumMod val="75000"/>
                    <a:lumOff val="25000"/>
                  </a:schemeClr>
                </a:solidFill>
              </a:rPr>
              <a:t>8.</a:t>
            </a:r>
            <a:r>
              <a:rPr lang="en-US" dirty="0">
                <a:solidFill>
                  <a:schemeClr val="tx1">
                    <a:lumMod val="75000"/>
                    <a:lumOff val="25000"/>
                  </a:schemeClr>
                </a:solidFill>
              </a:rPr>
              <a:t> </a:t>
            </a:r>
            <a:r>
              <a:rPr lang="en-US" dirty="0" smtClean="0">
                <a:solidFill>
                  <a:schemeClr val="tx1">
                    <a:lumMod val="75000"/>
                    <a:lumOff val="25000"/>
                  </a:schemeClr>
                </a:solidFill>
              </a:rPr>
              <a:t>Slaves</a:t>
            </a:r>
          </a:p>
          <a:p>
            <a:pPr>
              <a:buFont typeface="Wingdings 3" charset="2"/>
              <a:buChar char=""/>
              <a:defRPr/>
            </a:pPr>
            <a:r>
              <a:rPr lang="en-US" dirty="0" smtClean="0">
                <a:solidFill>
                  <a:schemeClr val="tx1">
                    <a:lumMod val="75000"/>
                    <a:lumOff val="25000"/>
                  </a:schemeClr>
                </a:solidFill>
              </a:rPr>
              <a:t>9.</a:t>
            </a:r>
            <a:r>
              <a:rPr lang="en-US" dirty="0">
                <a:solidFill>
                  <a:schemeClr val="tx1">
                    <a:lumMod val="75000"/>
                    <a:lumOff val="25000"/>
                  </a:schemeClr>
                </a:solidFill>
              </a:rPr>
              <a:t> </a:t>
            </a:r>
            <a:r>
              <a:rPr lang="en-US" dirty="0" smtClean="0">
                <a:solidFill>
                  <a:schemeClr val="tx1">
                    <a:lumMod val="75000"/>
                    <a:lumOff val="25000"/>
                  </a:schemeClr>
                </a:solidFill>
              </a:rPr>
              <a:t>Scribe</a:t>
            </a:r>
          </a:p>
          <a:p>
            <a:pPr>
              <a:buFont typeface="Wingdings 3" charset="2"/>
              <a:buChar char=""/>
              <a:defRPr/>
            </a:pPr>
            <a:r>
              <a:rPr lang="en-US" dirty="0" smtClean="0">
                <a:solidFill>
                  <a:schemeClr val="tx1">
                    <a:lumMod val="75000"/>
                    <a:lumOff val="25000"/>
                  </a:schemeClr>
                </a:solidFill>
              </a:rPr>
              <a:t>10.</a:t>
            </a:r>
            <a:r>
              <a:rPr lang="en-US" dirty="0">
                <a:solidFill>
                  <a:schemeClr val="tx1">
                    <a:lumMod val="75000"/>
                    <a:lumOff val="25000"/>
                  </a:schemeClr>
                </a:solidFill>
              </a:rPr>
              <a:t> Judgements		</a:t>
            </a:r>
            <a:endParaRPr lang="en-US" dirty="0" smtClean="0">
              <a:solidFill>
                <a:schemeClr val="tx1">
                  <a:lumMod val="75000"/>
                  <a:lumOff val="25000"/>
                </a:schemeClr>
              </a:solidFill>
            </a:endParaRPr>
          </a:p>
          <a:p>
            <a:pPr marL="36900" indent="0">
              <a:buNone/>
              <a:defRPr/>
            </a:pPr>
            <a:r>
              <a:rPr lang="en-US" dirty="0" smtClean="0">
                <a:solidFill>
                  <a:schemeClr val="tx1">
                    <a:lumMod val="75000"/>
                    <a:lumOff val="25000"/>
                  </a:schemeClr>
                </a:solidFill>
              </a:rPr>
              <a:t>	trade </a:t>
            </a:r>
            <a:r>
              <a:rPr lang="en-US" dirty="0">
                <a:solidFill>
                  <a:schemeClr val="tx1">
                    <a:lumMod val="75000"/>
                    <a:lumOff val="25000"/>
                  </a:schemeClr>
                </a:solidFill>
              </a:rPr>
              <a:t>with other cities		</a:t>
            </a:r>
            <a:endParaRPr lang="en-US" dirty="0" smtClean="0">
              <a:solidFill>
                <a:schemeClr val="tx1">
                  <a:lumMod val="75000"/>
                  <a:lumOff val="25000"/>
                </a:schemeClr>
              </a:solidFill>
            </a:endParaRPr>
          </a:p>
          <a:p>
            <a:pPr marL="36900" indent="0">
              <a:buNone/>
              <a:defRPr/>
            </a:pPr>
            <a:r>
              <a:rPr lang="en-US" dirty="0" smtClean="0">
                <a:solidFill>
                  <a:schemeClr val="tx1">
                    <a:lumMod val="75000"/>
                    <a:lumOff val="25000"/>
                  </a:schemeClr>
                </a:solidFill>
              </a:rPr>
              <a:t>	choses </a:t>
            </a:r>
            <a:r>
              <a:rPr lang="en-US" dirty="0">
                <a:solidFill>
                  <a:schemeClr val="tx1">
                    <a:lumMod val="75000"/>
                    <a:lumOff val="25000"/>
                  </a:schemeClr>
                </a:solidFill>
              </a:rPr>
              <a:t>the farmers	</a:t>
            </a:r>
            <a:endParaRPr lang="en-US" dirty="0" smtClean="0">
              <a:solidFill>
                <a:schemeClr val="tx1">
                  <a:lumMod val="75000"/>
                  <a:lumOff val="25000"/>
                </a:schemeClr>
              </a:solidFill>
            </a:endParaRPr>
          </a:p>
          <a:p>
            <a:pPr marL="36900" indent="0">
              <a:buNone/>
              <a:defRPr/>
            </a:pPr>
            <a:r>
              <a:rPr lang="en-US" dirty="0" smtClean="0">
                <a:solidFill>
                  <a:schemeClr val="tx1">
                    <a:lumMod val="75000"/>
                    <a:lumOff val="25000"/>
                  </a:schemeClr>
                </a:solidFill>
              </a:rPr>
              <a:t>	Repairs </a:t>
            </a:r>
            <a:r>
              <a:rPr lang="en-US" dirty="0">
                <a:solidFill>
                  <a:schemeClr val="tx1">
                    <a:lumMod val="75000"/>
                    <a:lumOff val="25000"/>
                  </a:schemeClr>
                </a:solidFill>
              </a:rPr>
              <a:t>the </a:t>
            </a:r>
            <a:r>
              <a:rPr lang="en-US" dirty="0" smtClean="0">
                <a:solidFill>
                  <a:schemeClr val="tx1">
                    <a:lumMod val="75000"/>
                    <a:lumOff val="25000"/>
                  </a:schemeClr>
                </a:solidFill>
              </a:rPr>
              <a:t>temples</a:t>
            </a:r>
          </a:p>
          <a:p>
            <a:pPr>
              <a:buFont typeface="Wingdings 3" charset="2"/>
              <a:buChar char=""/>
              <a:defRPr/>
            </a:pPr>
            <a:r>
              <a:rPr lang="en-US" dirty="0" smtClean="0">
                <a:solidFill>
                  <a:schemeClr val="tx1">
                    <a:lumMod val="75000"/>
                    <a:lumOff val="25000"/>
                  </a:schemeClr>
                </a:solidFill>
              </a:rPr>
              <a:t>11. </a:t>
            </a:r>
            <a:r>
              <a:rPr lang="en-US" dirty="0">
                <a:solidFill>
                  <a:schemeClr val="tx1">
                    <a:lumMod val="75000"/>
                    <a:lumOff val="25000"/>
                  </a:schemeClr>
                </a:solidFill>
              </a:rPr>
              <a:t>burdens </a:t>
            </a:r>
            <a:endParaRPr lang="en-US" dirty="0" smtClean="0">
              <a:solidFill>
                <a:schemeClr val="tx1">
                  <a:lumMod val="75000"/>
                  <a:lumOff val="25000"/>
                </a:schemeClr>
              </a:solidFill>
            </a:endParaRPr>
          </a:p>
          <a:p>
            <a:pPr>
              <a:buFont typeface="Wingdings 3" charset="2"/>
              <a:buChar char=""/>
              <a:defRPr/>
            </a:pPr>
            <a:r>
              <a:rPr lang="en-US" dirty="0" smtClean="0">
                <a:solidFill>
                  <a:schemeClr val="tx1">
                    <a:lumMod val="75000"/>
                    <a:lumOff val="25000"/>
                  </a:schemeClr>
                </a:solidFill>
              </a:rPr>
              <a:t>12. time</a:t>
            </a:r>
            <a:endParaRPr lang="en-US" dirty="0">
              <a:solidFill>
                <a:schemeClr val="tx1">
                  <a:lumMod val="75000"/>
                  <a:lumOff val="25000"/>
                </a:schemeClr>
              </a:solidFill>
            </a:endParaRPr>
          </a:p>
          <a:p>
            <a:pPr>
              <a:buFont typeface="Wingdings 3" charset="2"/>
              <a:buChar char=""/>
              <a:defRPr/>
            </a:pPr>
            <a:endParaRPr lang="en-US" dirty="0">
              <a:solidFill>
                <a:schemeClr val="tx1">
                  <a:lumMod val="75000"/>
                  <a:lumOff val="25000"/>
                </a:schemeClr>
              </a:solidFill>
            </a:endParaRPr>
          </a:p>
          <a:p>
            <a:pPr>
              <a:buFont typeface="Wingdings 3" charset="2"/>
              <a:buChar char=""/>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363860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ircle(in)">
                                      <p:cBhvr>
                                        <p:cTn id="16" dur="2000"/>
                                        <p:tgtEl>
                                          <p:spTgt spid="3">
                                            <p:txEl>
                                              <p:pRg st="6" end="6"/>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ircle(in)">
                                      <p:cBhvr>
                                        <p:cTn id="19" dur="2000"/>
                                        <p:tgtEl>
                                          <p:spTgt spid="3">
                                            <p:txEl>
                                              <p:pRg st="7" end="7"/>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ircle(in)">
                                      <p:cBhvr>
                                        <p:cTn id="22" dur="2000"/>
                                        <p:tgtEl>
                                          <p:spTgt spid="3">
                                            <p:txEl>
                                              <p:pRg st="8" end="8"/>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ircle(in)">
                                      <p:cBhvr>
                                        <p:cTn id="25" dur="2000"/>
                                        <p:tgtEl>
                                          <p:spTgt spid="3">
                                            <p:txEl>
                                              <p:pRg st="9" end="9"/>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15" end="15"/>
                                            </p:txEl>
                                          </p:spTgt>
                                        </p:tgtEl>
                                        <p:attrNameLst>
                                          <p:attrName>style.visibility</p:attrName>
                                        </p:attrNameLst>
                                      </p:cBhvr>
                                      <p:to>
                                        <p:strVal val="visible"/>
                                      </p:to>
                                    </p:set>
                                    <p:animEffect transition="in" filter="circle(in)">
                                      <p:cBhvr>
                                        <p:cTn id="28" dur="2000"/>
                                        <p:tgtEl>
                                          <p:spTgt spid="3">
                                            <p:txEl>
                                              <p:pRg st="15" end="1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animEffect transition="in" filter="circle(in)">
                                      <p:cBhvr>
                                        <p:cTn id="31" dur="2000"/>
                                        <p:tgtEl>
                                          <p:spTgt spid="3">
                                            <p:txEl>
                                              <p:pRg st="16" end="16"/>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17" end="17"/>
                                            </p:txEl>
                                          </p:spTgt>
                                        </p:tgtEl>
                                        <p:attrNameLst>
                                          <p:attrName>style.visibility</p:attrName>
                                        </p:attrNameLst>
                                      </p:cBhvr>
                                      <p:to>
                                        <p:strVal val="visible"/>
                                      </p:to>
                                    </p:set>
                                    <p:animEffect transition="in" filter="circle(in)">
                                      <p:cBhvr>
                                        <p:cTn id="34" dur="2000"/>
                                        <p:tgtEl>
                                          <p:spTgt spid="3">
                                            <p:txEl>
                                              <p:pRg st="17" end="17"/>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animEffect transition="in" filter="circle(in)">
                                      <p:cBhvr>
                                        <p:cTn id="37" dur="2000"/>
                                        <p:tgtEl>
                                          <p:spTgt spid="3">
                                            <p:txEl>
                                              <p:pRg st="18" end="18"/>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3">
                                            <p:txEl>
                                              <p:pRg st="19" end="19"/>
                                            </p:txEl>
                                          </p:spTgt>
                                        </p:tgtEl>
                                        <p:attrNameLst>
                                          <p:attrName>style.visibility</p:attrName>
                                        </p:attrNameLst>
                                      </p:cBhvr>
                                      <p:to>
                                        <p:strVal val="visible"/>
                                      </p:to>
                                    </p:set>
                                    <p:animEffect transition="in" filter="circle(in)">
                                      <p:cBhvr>
                                        <p:cTn id="40" dur="2000"/>
                                        <p:tgtEl>
                                          <p:spTgt spid="3">
                                            <p:txEl>
                                              <p:pRg st="19" end="19"/>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3">
                                            <p:txEl>
                                              <p:pRg st="20" end="20"/>
                                            </p:txEl>
                                          </p:spTgt>
                                        </p:tgtEl>
                                        <p:attrNameLst>
                                          <p:attrName>style.visibility</p:attrName>
                                        </p:attrNameLst>
                                      </p:cBhvr>
                                      <p:to>
                                        <p:strVal val="visible"/>
                                      </p:to>
                                    </p:set>
                                    <p:animEffect transition="in" filter="circle(in)">
                                      <p:cBhvr>
                                        <p:cTn id="43" dur="2000"/>
                                        <p:tgtEl>
                                          <p:spTgt spid="3">
                                            <p:txEl>
                                              <p:pRg st="20" end="20"/>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3">
                                            <p:txEl>
                                              <p:pRg st="21" end="21"/>
                                            </p:txEl>
                                          </p:spTgt>
                                        </p:tgtEl>
                                        <p:attrNameLst>
                                          <p:attrName>style.visibility</p:attrName>
                                        </p:attrNameLst>
                                      </p:cBhvr>
                                      <p:to>
                                        <p:strVal val="visible"/>
                                      </p:to>
                                    </p:set>
                                    <p:animEffect transition="in" filter="circle(in)">
                                      <p:cBhvr>
                                        <p:cTn id="46" dur="2000"/>
                                        <p:tgtEl>
                                          <p:spTgt spid="3">
                                            <p:txEl>
                                              <p:pRg st="21" end="21"/>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3">
                                            <p:txEl>
                                              <p:pRg st="22" end="22"/>
                                            </p:txEl>
                                          </p:spTgt>
                                        </p:tgtEl>
                                        <p:attrNameLst>
                                          <p:attrName>style.visibility</p:attrName>
                                        </p:attrNameLst>
                                      </p:cBhvr>
                                      <p:to>
                                        <p:strVal val="visible"/>
                                      </p:to>
                                    </p:set>
                                    <p:animEffect transition="in" filter="circle(in)">
                                      <p:cBhvr>
                                        <p:cTn id="49" dur="2000"/>
                                        <p:tgtEl>
                                          <p:spTgt spid="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33601" y="609600"/>
            <a:ext cx="6348413" cy="1320800"/>
          </a:xfrm>
        </p:spPr>
        <p:txBody>
          <a:bodyPr/>
          <a:lstStyle/>
          <a:p>
            <a:pPr eaLnBrk="1" hangingPunct="1"/>
            <a:r>
              <a:rPr lang="en-US" altLang="en-US" smtClean="0"/>
              <a:t>Mesopotamia: The Land Between the Rivers</a:t>
            </a:r>
          </a:p>
        </p:txBody>
      </p:sp>
      <p:sp>
        <p:nvSpPr>
          <p:cNvPr id="3" name="Content Placeholder 2"/>
          <p:cNvSpPr>
            <a:spLocks noGrp="1"/>
          </p:cNvSpPr>
          <p:nvPr>
            <p:ph sz="half" idx="1"/>
          </p:nvPr>
        </p:nvSpPr>
        <p:spPr>
          <a:xfrm>
            <a:off x="4192589" y="2057400"/>
            <a:ext cx="3798887" cy="4059238"/>
          </a:xfrm>
        </p:spPr>
        <p:txBody>
          <a:bodyPr rtlCol="0"/>
          <a:lstStyle/>
          <a:p>
            <a:pPr marL="36900" indent="0">
              <a:buNone/>
              <a:defRPr/>
            </a:pPr>
            <a:r>
              <a:rPr lang="en-US" sz="4000" b="1" u="sng" dirty="0">
                <a:solidFill>
                  <a:schemeClr val="tx1">
                    <a:lumMod val="75000"/>
                    <a:lumOff val="25000"/>
                  </a:schemeClr>
                </a:solidFill>
              </a:rPr>
              <a:t>Complete</a:t>
            </a:r>
          </a:p>
          <a:p>
            <a:pPr>
              <a:buFont typeface="Wingdings 3" charset="2"/>
              <a:buChar char=""/>
              <a:defRPr/>
            </a:pPr>
            <a:r>
              <a:rPr lang="en-US" sz="4000" dirty="0">
                <a:solidFill>
                  <a:schemeClr val="tx1">
                    <a:lumMod val="75000"/>
                    <a:lumOff val="25000"/>
                  </a:schemeClr>
                </a:solidFill>
              </a:rPr>
              <a:t>Worksheet 3</a:t>
            </a:r>
          </a:p>
          <a:p>
            <a:pPr>
              <a:buFont typeface="Wingdings 3" charset="2"/>
              <a:buChar char=""/>
              <a:defRPr/>
            </a:pPr>
            <a:r>
              <a:rPr lang="en-US" sz="4000" dirty="0">
                <a:solidFill>
                  <a:schemeClr val="tx1">
                    <a:lumMod val="75000"/>
                    <a:lumOff val="25000"/>
                  </a:schemeClr>
                </a:solidFill>
              </a:rPr>
              <a:t>Page 35 in the text</a:t>
            </a:r>
          </a:p>
          <a:p>
            <a:pPr>
              <a:buFont typeface="Wingdings 3" charset="2"/>
              <a:buChar char=""/>
              <a:defRPr/>
            </a:pPr>
            <a:r>
              <a:rPr lang="en-US" sz="4000" dirty="0">
                <a:solidFill>
                  <a:schemeClr val="tx1">
                    <a:lumMod val="75000"/>
                    <a:lumOff val="25000"/>
                  </a:schemeClr>
                </a:solidFill>
              </a:rPr>
              <a:t>#2-3</a:t>
            </a:r>
          </a:p>
        </p:txBody>
      </p:sp>
    </p:spTree>
    <p:extLst>
      <p:ext uri="{BB962C8B-B14F-4D97-AF65-F5344CB8AC3E}">
        <p14:creationId xmlns:p14="http://schemas.microsoft.com/office/powerpoint/2010/main" val="336394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7700" y="568807"/>
            <a:ext cx="10896600" cy="2561550"/>
          </a:xfrm>
          <a:solidFill>
            <a:schemeClr val="tx1">
              <a:lumMod val="95000"/>
              <a:alpha val="64000"/>
            </a:schemeClr>
          </a:solidFill>
          <a:ln>
            <a:noFill/>
          </a:ln>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sz="6000" b="1" dirty="0" smtClean="0">
                <a:solidFill>
                  <a:schemeClr val="bg1"/>
                </a:solidFill>
              </a:rPr>
              <a:t>Good morning!</a:t>
            </a:r>
            <a:br>
              <a:rPr lang="en-US" sz="6000" b="1" dirty="0" smtClean="0">
                <a:solidFill>
                  <a:schemeClr val="bg1"/>
                </a:solidFill>
              </a:rPr>
            </a:br>
            <a:r>
              <a:rPr lang="en-US" sz="6000" b="1" dirty="0" smtClean="0">
                <a:solidFill>
                  <a:schemeClr val="bg1"/>
                </a:solidFill>
              </a:rPr>
              <a:t>October 3 – Day 4</a:t>
            </a:r>
            <a:r>
              <a:rPr lang="en-US" dirty="0" smtClean="0"/>
              <a:t/>
            </a:r>
            <a:br>
              <a:rPr lang="en-US" dirty="0" smtClean="0"/>
            </a:br>
            <a:r>
              <a:rPr lang="en-US" dirty="0" smtClean="0"/>
              <a:t>Group 21</a:t>
            </a:r>
            <a:endParaRPr lang="en-US" dirty="0"/>
          </a:p>
        </p:txBody>
      </p:sp>
      <p:sp>
        <p:nvSpPr>
          <p:cNvPr id="5" name="Title 1"/>
          <p:cNvSpPr txBox="1">
            <a:spLocks/>
          </p:cNvSpPr>
          <p:nvPr/>
        </p:nvSpPr>
        <p:spPr>
          <a:xfrm>
            <a:off x="2123208" y="3699164"/>
            <a:ext cx="7197726" cy="2604654"/>
          </a:xfrm>
          <a:prstGeom prst="rect">
            <a:avLst/>
          </a:prstGeom>
          <a:solidFill>
            <a:schemeClr val="tx1">
              <a:lumMod val="95000"/>
              <a:alpha val="83000"/>
            </a:schemeClr>
          </a:solidFill>
          <a:ln w="9525" cap="rnd" cmpd="sng" algn="ctr">
            <a:noFill/>
            <a:prstDash val="solid"/>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rmAutofit/>
          </a:bodyPr>
          <a:lstStyle>
            <a:lvl1pPr algn="r" defTabSz="457200" rtl="0" eaLnBrk="1" latinLnBrk="0" hangingPunct="1">
              <a:spcBef>
                <a:spcPct val="0"/>
              </a:spcBef>
              <a:buNone/>
              <a:defRPr sz="4800" kern="1200" cap="all">
                <a:ln w="3175" cmpd="sng">
                  <a:noFill/>
                </a:ln>
                <a:solidFill>
                  <a:schemeClr val="dk1"/>
                </a:solidFill>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285750" indent="-285750" algn="ctr">
              <a:buFont typeface="Wingdings" panose="05000000000000000000" pitchFamily="2" charset="2"/>
              <a:buChar char="v"/>
            </a:pPr>
            <a:r>
              <a:rPr lang="en-US" sz="3000" dirty="0" smtClean="0">
                <a:solidFill>
                  <a:schemeClr val="bg1"/>
                </a:solidFill>
              </a:rPr>
              <a:t> Bingo</a:t>
            </a:r>
          </a:p>
          <a:p>
            <a:pPr marL="285750" indent="-285750" algn="ctr">
              <a:buFont typeface="Wingdings" panose="05000000000000000000" pitchFamily="2" charset="2"/>
              <a:buChar char="v"/>
            </a:pPr>
            <a:r>
              <a:rPr lang="en-US" sz="3000" dirty="0" smtClean="0">
                <a:solidFill>
                  <a:schemeClr val="bg1"/>
                </a:solidFill>
              </a:rPr>
              <a:t> Notes – Mesopotamian Writing</a:t>
            </a:r>
          </a:p>
          <a:p>
            <a:pPr marL="285750" indent="-285750" algn="ctr">
              <a:buFont typeface="Wingdings" panose="05000000000000000000" pitchFamily="2" charset="2"/>
              <a:buChar char="v"/>
            </a:pPr>
            <a:r>
              <a:rPr lang="en-US" sz="3000" dirty="0" smtClean="0">
                <a:solidFill>
                  <a:schemeClr val="bg1"/>
                </a:solidFill>
              </a:rPr>
              <a:t>Cuneiform Activity   </a:t>
            </a:r>
          </a:p>
          <a:p>
            <a:pPr algn="ctr"/>
            <a:endParaRPr lang="en-US" sz="3000" dirty="0" smtClean="0">
              <a:solidFill>
                <a:schemeClr val="bg1"/>
              </a:solidFill>
            </a:endParaRPr>
          </a:p>
          <a:p>
            <a:pPr marL="285750" indent="-285750" algn="ctr">
              <a:buFont typeface="Wingdings" panose="05000000000000000000" pitchFamily="2" charset="2"/>
              <a:buChar char="v"/>
            </a:pPr>
            <a:endParaRPr lang="en-US" sz="1800" dirty="0" smtClean="0"/>
          </a:p>
        </p:txBody>
      </p:sp>
    </p:spTree>
    <p:extLst>
      <p:ext uri="{BB962C8B-B14F-4D97-AF65-F5344CB8AC3E}">
        <p14:creationId xmlns:p14="http://schemas.microsoft.com/office/powerpoint/2010/main" val="11989314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7926</TotalTime>
  <Words>1179</Words>
  <Application>Microsoft Office PowerPoint</Application>
  <PresentationFormat>Widescreen</PresentationFormat>
  <Paragraphs>190</Paragraphs>
  <Slides>26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Monotype Sorts</vt:lpstr>
      <vt:lpstr>Times</vt:lpstr>
      <vt:lpstr>Trebuchet MS</vt:lpstr>
      <vt:lpstr>Wingdings</vt:lpstr>
      <vt:lpstr>Wingdings 3</vt:lpstr>
      <vt:lpstr>Facet</vt:lpstr>
      <vt:lpstr>Good morning! October 3 – Day 4 Group 27</vt:lpstr>
      <vt:lpstr>A Civilization of Writing: Mesopotamia</vt:lpstr>
      <vt:lpstr>What is a Civilization?</vt:lpstr>
      <vt:lpstr>When?</vt:lpstr>
      <vt:lpstr>Early Civilizations </vt:lpstr>
      <vt:lpstr>Early Civilizations (continued) </vt:lpstr>
      <vt:lpstr>Mesopotamia: From Nomads to Farmers</vt:lpstr>
      <vt:lpstr>Mesopotamia: The Land Between the Rivers</vt:lpstr>
      <vt:lpstr>Good morning! October 3 – Day 4 Group 21</vt:lpstr>
      <vt:lpstr>Irrigation System</vt:lpstr>
      <vt:lpstr>Mesopotamia</vt:lpstr>
      <vt:lpstr>The Need for Records</vt:lpstr>
      <vt:lpstr>The Development of Writing</vt:lpstr>
      <vt:lpstr>What do these symbols mean?</vt:lpstr>
      <vt:lpstr>The Development of Writing </vt:lpstr>
      <vt:lpstr>The Development of Writing (continued) </vt:lpstr>
      <vt:lpstr>The Development of Writing (continued)</vt:lpstr>
      <vt:lpstr>The Development of Writing (continued)</vt:lpstr>
      <vt:lpstr>Create your name tag using Sumerian Cuneiform</vt:lpstr>
      <vt:lpstr>Tuesday, October 8th – Day 7</vt:lpstr>
      <vt:lpstr>Religion: Mesopotamia vs. Ancient Egypt </vt:lpstr>
      <vt:lpstr>Social Hierarchy and their Roles</vt:lpstr>
      <vt:lpstr>Social Hierarchy and their Roles</vt:lpstr>
      <vt:lpstr>Trade  </vt:lpstr>
      <vt:lpstr>Innovations </vt:lpstr>
      <vt:lpstr>Concepts to Review – IT DOES NOT INCLUDE EVERYTHING TO STUDY</vt:lpstr>
    </vt:vector>
  </TitlesOfParts>
  <Company>WQSB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Ray</dc:creator>
  <cp:lastModifiedBy>Kerry Campbell</cp:lastModifiedBy>
  <cp:revision>42</cp:revision>
  <dcterms:created xsi:type="dcterms:W3CDTF">2018-10-10T17:45:18Z</dcterms:created>
  <dcterms:modified xsi:type="dcterms:W3CDTF">2019-10-08T23:59:04Z</dcterms:modified>
</cp:coreProperties>
</file>