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2" r:id="rId3"/>
    <p:sldId id="283" r:id="rId4"/>
    <p:sldId id="284" r:id="rId5"/>
    <p:sldId id="257" r:id="rId6"/>
    <p:sldId id="287" r:id="rId7"/>
    <p:sldId id="288" r:id="rId8"/>
    <p:sldId id="290" r:id="rId9"/>
    <p:sldId id="291" r:id="rId10"/>
    <p:sldId id="299" r:id="rId11"/>
    <p:sldId id="292" r:id="rId12"/>
    <p:sldId id="294" r:id="rId13"/>
    <p:sldId id="295" r:id="rId14"/>
    <p:sldId id="296" r:id="rId15"/>
    <p:sldId id="271" r:id="rId16"/>
    <p:sldId id="268" r:id="rId17"/>
    <p:sldId id="261" r:id="rId18"/>
    <p:sldId id="275" r:id="rId19"/>
    <p:sldId id="274" r:id="rId20"/>
    <p:sldId id="273" r:id="rId21"/>
    <p:sldId id="280" r:id="rId22"/>
    <p:sldId id="276" r:id="rId23"/>
    <p:sldId id="307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38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0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2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1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3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5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5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5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7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6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0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maps/@14.5888413,120.9594299,3a,60y,191.67h,79.21t/data=!3m6!1e1!3m4!1sBDRR6VBQ_GT-n4KReKxJZw!2e0!7i13312!8i665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cnbc.com/2018/08/15/san-francisco-earthquake--why-the-city-is-not-prepare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top.com/national/2015/08/ap-photos-before-and-after-images-of-areas-hit-by-katrina-2/slide/7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19/09/03/us/hurricane-dorian-tuesday-wxc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ast.noaa.gov/hurrican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416" y="2379233"/>
            <a:ext cx="7197726" cy="242146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Hazards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416" y="4775898"/>
            <a:ext cx="7197726" cy="1405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an Urban Environment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38" y="581666"/>
            <a:ext cx="3318239" cy="276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258" y="427944"/>
            <a:ext cx="3832549" cy="2550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45" y="581666"/>
            <a:ext cx="2772071" cy="421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5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852" y="1271233"/>
            <a:ext cx="10131427" cy="1468800"/>
          </a:xfrm>
        </p:spPr>
        <p:txBody>
          <a:bodyPr/>
          <a:lstStyle/>
          <a:p>
            <a:pPr algn="ctr"/>
            <a:r>
              <a:rPr lang="en-US" dirty="0" smtClean="0"/>
              <a:t>Warm up QUESTIONS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8703" y="3400924"/>
            <a:ext cx="6132096" cy="2358191"/>
          </a:xfrm>
        </p:spPr>
        <p:txBody>
          <a:bodyPr>
            <a:normAutofit/>
          </a:bodyPr>
          <a:lstStyle/>
          <a:p>
            <a:r>
              <a:rPr lang="en-US" dirty="0" smtClean="0"/>
              <a:t>Why is Manila prone to Natural Hazards?    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Why is there a large population that is Impacted? </a:t>
            </a:r>
          </a:p>
          <a:p>
            <a:endParaRPr lang="en-US" dirty="0"/>
          </a:p>
          <a:p>
            <a:r>
              <a:rPr lang="en-US" dirty="0" smtClean="0"/>
              <a:t>What Country is Manila in? 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400799" y="3400922"/>
            <a:ext cx="5911098" cy="23581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 panose="05000000000000000000" pitchFamily="2" charset="2"/>
              </a:rPr>
              <a:t>Answer: Ring </a:t>
            </a:r>
            <a:r>
              <a:rPr lang="en-US" dirty="0">
                <a:sym typeface="Wingdings" panose="05000000000000000000" pitchFamily="2" charset="2"/>
              </a:rPr>
              <a:t>of Fire,  Active </a:t>
            </a:r>
            <a:r>
              <a:rPr lang="en-US" dirty="0" smtClean="0">
                <a:sym typeface="Wingdings" panose="05000000000000000000" pitchFamily="2" charset="2"/>
              </a:rPr>
              <a:t>volcanoes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Answer: Slums </a:t>
            </a:r>
            <a:r>
              <a:rPr lang="en-US" dirty="0">
                <a:sym typeface="Wingdings" panose="05000000000000000000" pitchFamily="2" charset="2"/>
              </a:rPr>
              <a:t>have low infrastructure, </a:t>
            </a:r>
            <a:r>
              <a:rPr lang="en-US" dirty="0" smtClean="0">
                <a:sym typeface="Wingdings" panose="05000000000000000000" pitchFamily="2" charset="2"/>
              </a:rPr>
              <a:t>high  </a:t>
            </a:r>
            <a:r>
              <a:rPr lang="en-US" dirty="0">
                <a:sym typeface="Wingdings" panose="05000000000000000000" pitchFamily="2" charset="2"/>
              </a:rPr>
              <a:t>Density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Answer: Philippines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Manila: A developing 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495" y="1637099"/>
            <a:ext cx="4995334" cy="5023008"/>
          </a:xfrm>
        </p:spPr>
        <p:txBody>
          <a:bodyPr/>
          <a:lstStyle/>
          <a:p>
            <a:r>
              <a:rPr lang="en-US" dirty="0" smtClean="0"/>
              <a:t>A developing country is when the majority of the population does not have a great standard of living </a:t>
            </a:r>
          </a:p>
          <a:p>
            <a:r>
              <a:rPr lang="en-US" dirty="0" smtClean="0"/>
              <a:t>Too many people and not enough jobs </a:t>
            </a:r>
          </a:p>
          <a:p>
            <a:r>
              <a:rPr lang="en-US" dirty="0" smtClean="0"/>
              <a:t>4 million people live in the slums</a:t>
            </a:r>
          </a:p>
          <a:p>
            <a:pPr lvl="1"/>
            <a:r>
              <a:rPr lang="en-US" dirty="0" smtClean="0"/>
              <a:t>a very poor area with no running water or sewage system</a:t>
            </a:r>
          </a:p>
          <a:p>
            <a:pPr lvl="1"/>
            <a:r>
              <a:rPr lang="en-US" dirty="0" smtClean="0"/>
              <a:t>Unofficially developed (illegal) </a:t>
            </a:r>
          </a:p>
          <a:p>
            <a:r>
              <a:rPr lang="en-US" dirty="0" smtClean="0"/>
              <a:t>WHY ARE THOSE LIVING IN SLUMS IMPACTED THE MOST?</a:t>
            </a:r>
          </a:p>
          <a:p>
            <a:pPr lvl="1"/>
            <a:r>
              <a:rPr lang="en-US" dirty="0" smtClean="0"/>
              <a:t>Homes build in flood zones that are also unstable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https://www.google.com/maps/@14.5888413,120.9594299,3a,60y,191.67h,79.21t/data=!3m6!1e1!3m4!1sBDRR6VBQ_GT-n4KReKxJZw!2e0!7i13312!8i6656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unofficially developed homes slums philipp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8" y="152389"/>
            <a:ext cx="3959225" cy="2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29" y="2013716"/>
            <a:ext cx="4351226" cy="28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sig river and manila 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45" y="4060737"/>
            <a:ext cx="3929262" cy="26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82590"/>
            <a:ext cx="10131425" cy="1456267"/>
          </a:xfrm>
        </p:spPr>
        <p:txBody>
          <a:bodyPr/>
          <a:lstStyle/>
          <a:p>
            <a:r>
              <a:rPr lang="en-US" dirty="0" smtClean="0"/>
              <a:t>Downtown Manila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638858"/>
            <a:ext cx="4995334" cy="5050926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Business district </a:t>
            </a:r>
          </a:p>
          <a:p>
            <a:r>
              <a:rPr lang="en-US" sz="2600" dirty="0" smtClean="0"/>
              <a:t>Shopping venues </a:t>
            </a:r>
          </a:p>
          <a:p>
            <a:r>
              <a:rPr lang="en-US" sz="2600" dirty="0" smtClean="0"/>
              <a:t>Hotels</a:t>
            </a:r>
          </a:p>
          <a:p>
            <a:r>
              <a:rPr lang="en-US" sz="2600" dirty="0" smtClean="0"/>
              <a:t>Luxury boutiques</a:t>
            </a:r>
          </a:p>
          <a:p>
            <a:endParaRPr lang="en-US" sz="2600" dirty="0"/>
          </a:p>
          <a:p>
            <a:r>
              <a:rPr lang="en-US" sz="2600" dirty="0" smtClean="0"/>
              <a:t>WHY WOULD THESE BUILDINGS NOT BE AS DAMAGED COMPARED TO THOSE IN THE SLUM?</a:t>
            </a:r>
          </a:p>
          <a:p>
            <a:pPr lvl="1"/>
            <a:r>
              <a:rPr lang="en-US" sz="2200" dirty="0" smtClean="0"/>
              <a:t>Strategically planned</a:t>
            </a:r>
          </a:p>
          <a:p>
            <a:pPr lvl="1"/>
            <a:r>
              <a:rPr lang="en-US" sz="2200" dirty="0" smtClean="0"/>
              <a:t>Wealthy = more money for infrastructure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2050" name="Picture 2" descr="Image result for manila business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6" y="4291488"/>
            <a:ext cx="3595645" cy="23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nila rich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19" y="234514"/>
            <a:ext cx="3772377" cy="25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nila city l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21" y="2475082"/>
            <a:ext cx="4975032" cy="24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of Manila</a:t>
            </a:r>
            <a:br>
              <a:rPr lang="en-US" dirty="0" smtClean="0"/>
            </a:br>
            <a:r>
              <a:rPr lang="en-US" dirty="0" smtClean="0"/>
              <a:t> vs. Natural Hazards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35" y="2300573"/>
            <a:ext cx="4449342" cy="3649134"/>
          </a:xfrm>
        </p:spPr>
        <p:txBody>
          <a:bodyPr/>
          <a:lstStyle/>
          <a:p>
            <a:r>
              <a:rPr lang="en-US" dirty="0" smtClean="0"/>
              <a:t>Why is Manila so largely impacted by natural disasters?</a:t>
            </a:r>
          </a:p>
          <a:p>
            <a:pPr lvl="1"/>
            <a:r>
              <a:rPr lang="en-US" dirty="0" smtClean="0"/>
              <a:t>High population</a:t>
            </a:r>
          </a:p>
          <a:p>
            <a:pPr lvl="1"/>
            <a:r>
              <a:rPr lang="en-US" dirty="0" smtClean="0"/>
              <a:t>Ring of fire </a:t>
            </a:r>
          </a:p>
          <a:p>
            <a:r>
              <a:rPr lang="en-US" dirty="0" smtClean="0"/>
              <a:t>Page 19 – population density</a:t>
            </a:r>
          </a:p>
          <a:p>
            <a:r>
              <a:rPr lang="en-US" u="sng" dirty="0" smtClean="0"/>
              <a:t>What are the consequences?</a:t>
            </a:r>
          </a:p>
          <a:p>
            <a:pPr lvl="1"/>
            <a:r>
              <a:rPr lang="en-US" dirty="0" smtClean="0"/>
              <a:t>Let’s look at page 20 in the workbook</a:t>
            </a:r>
          </a:p>
          <a:p>
            <a:pPr lvl="1"/>
            <a:endParaRPr lang="en-US" u="sng" dirty="0" smtClean="0"/>
          </a:p>
          <a:p>
            <a:pPr lvl="1"/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Image result for population density map philippin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population density map philipp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59" y="376822"/>
            <a:ext cx="4586367" cy="64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64" y="304800"/>
            <a:ext cx="10557919" cy="1456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Before, During and after a Natural hazard: Manila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664" y="1337733"/>
            <a:ext cx="3613243" cy="5059738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Before : Planning (page 24)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Preventative strategies: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Stilts 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</a:rPr>
              <a:t>prevent water from flooding homes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Lava wall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steer lava away fro homes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Breakwaters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break ocean waves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31893" y="1337733"/>
            <a:ext cx="3772436" cy="50597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During: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Informing the population with: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Warning signs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earthquake,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sulphuric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gas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Informed prediction  saving lives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Trajectories  hourly information for residents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119316" y="1337733"/>
            <a:ext cx="3772434" cy="5059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After a natural disaster there is a period of economic and social instability (uncertainty).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no resources to help repair damage which leads to international aid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After: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Aid: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Red 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medication, food, water  and camps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Doctors without borders  treatment for population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Government aid  money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house on stilts man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9" y="4580699"/>
            <a:ext cx="1941047" cy="12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reakwaters man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07506" y="5227309"/>
            <a:ext cx="1728935" cy="11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3" y="4580699"/>
            <a:ext cx="2434390" cy="15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red cross in hurrica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26" y="3127182"/>
            <a:ext cx="1331495" cy="8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2" y="165463"/>
            <a:ext cx="10131425" cy="11800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Earthquakes: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cap="none" dirty="0" smtClean="0"/>
              <a:t>Developed Vs. Developing Country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" y="1345474"/>
            <a:ext cx="5821895" cy="5408023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/>
              <a:t>Mexico: Sept. 7, 2017</a:t>
            </a:r>
          </a:p>
          <a:p>
            <a:r>
              <a:rPr lang="en-US" sz="2600" dirty="0" smtClean="0"/>
              <a:t>Death toll: 217</a:t>
            </a:r>
          </a:p>
          <a:p>
            <a:r>
              <a:rPr lang="en-US" sz="2600" dirty="0" smtClean="0"/>
              <a:t>Richter Scale: 8.0</a:t>
            </a:r>
          </a:p>
          <a:p>
            <a:r>
              <a:rPr lang="en-US" sz="2600" dirty="0" smtClean="0"/>
              <a:t>Affected: 1.5 million, 41,000 homes damaged, 1.8 lost power, restored quickly</a:t>
            </a:r>
          </a:p>
          <a:p>
            <a:r>
              <a:rPr lang="en-US" sz="2600" dirty="0" smtClean="0"/>
              <a:t>Aftermath: rescue efforts began quickly, despite recent hurricane, machines used to rescue trapped survivors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BEFORE: a warning siren was sounded giving Mexico City resident nearly 2 minutes to escape buildings, not all Mexican citizens have access to warnings.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21895" y="1345474"/>
            <a:ext cx="6143682" cy="54080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Port-au-Prince, Haiti January 12, 2010</a:t>
            </a:r>
          </a:p>
          <a:p>
            <a:r>
              <a:rPr lang="en-US" sz="2400" dirty="0" smtClean="0"/>
              <a:t>Death Toll: &gt;300,000</a:t>
            </a:r>
          </a:p>
          <a:p>
            <a:r>
              <a:rPr lang="en-US" sz="2400" dirty="0" smtClean="0"/>
              <a:t>Richter Scale: 7.0</a:t>
            </a:r>
          </a:p>
          <a:p>
            <a:r>
              <a:rPr lang="en-US" sz="2400" dirty="0" smtClean="0"/>
              <a:t>Affected: 3 million, 1 million homeless</a:t>
            </a:r>
          </a:p>
          <a:p>
            <a:r>
              <a:rPr lang="en-US" sz="2400" dirty="0" smtClean="0"/>
              <a:t>Aftermath: little aid available, people trapped for days or not rescued at all, power not restored, roads blocked</a:t>
            </a:r>
          </a:p>
          <a:p>
            <a:pPr marL="0" indent="0" algn="ctr">
              <a:buNone/>
            </a:pPr>
            <a:r>
              <a:rPr lang="en-US" sz="2400" dirty="0" smtClean="0"/>
              <a:t>WHY?</a:t>
            </a:r>
          </a:p>
          <a:p>
            <a:r>
              <a:rPr lang="en-US" sz="2400" dirty="0"/>
              <a:t>Without adequate reinforcement, the buildings disintegrated under the force of the quake, killing or trapping their occupants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Financial &amp; medical aid was limited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1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509554"/>
            <a:ext cx="3936485" cy="299574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09" y="234890"/>
            <a:ext cx="10131425" cy="3649133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The Next Big One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86" y="2965269"/>
            <a:ext cx="7327507" cy="3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268" y="1697785"/>
            <a:ext cx="9046780" cy="474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3635" y="726141"/>
            <a:ext cx="437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Before and After Photos of Hurricane Katrina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95" y="-108857"/>
            <a:ext cx="10131425" cy="1456267"/>
          </a:xfrm>
        </p:spPr>
        <p:txBody>
          <a:bodyPr/>
          <a:lstStyle/>
          <a:p>
            <a:r>
              <a:rPr lang="en-US" dirty="0"/>
              <a:t>Inequalities in Coping with Natural Hazards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67" y="796834"/>
            <a:ext cx="10131425" cy="54341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human factors will determine how much damage a city will face during a natural disaster?</a:t>
            </a:r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the population density of the disaster area? </a:t>
            </a:r>
            <a:endParaRPr lang="en-US" sz="2800" dirty="0" smtClean="0"/>
          </a:p>
          <a:p>
            <a:pPr lvl="1"/>
            <a:r>
              <a:rPr lang="en-US" sz="2800" dirty="0" smtClean="0"/>
              <a:t>Is </a:t>
            </a:r>
            <a:r>
              <a:rPr lang="en-US" sz="2800" dirty="0"/>
              <a:t>it a large city where thousands of families live in slums? </a:t>
            </a:r>
            <a:endParaRPr lang="en-US" sz="2800" dirty="0" smtClean="0"/>
          </a:p>
          <a:p>
            <a:pPr lvl="1"/>
            <a:r>
              <a:rPr lang="en-US" sz="2800" dirty="0" smtClean="0"/>
              <a:t>Are </a:t>
            </a:r>
            <a:r>
              <a:rPr lang="en-US" sz="2800" dirty="0"/>
              <a:t>there any preventive measures in place to protect the public? </a:t>
            </a:r>
            <a:endParaRPr lang="en-US" sz="2800" dirty="0" smtClean="0"/>
          </a:p>
          <a:p>
            <a:pPr lvl="1"/>
            <a:r>
              <a:rPr lang="en-US" sz="2800" dirty="0" smtClean="0"/>
              <a:t>Does </a:t>
            </a:r>
            <a:r>
              <a:rPr lang="en-US" sz="2800" dirty="0"/>
              <a:t>the city have warning systems and evacuation plans for its inhabitants? </a:t>
            </a:r>
            <a:endParaRPr lang="en-US" sz="2800" dirty="0" smtClean="0"/>
          </a:p>
          <a:p>
            <a:pPr lvl="1"/>
            <a:r>
              <a:rPr lang="en-US" sz="2800" dirty="0" smtClean="0"/>
              <a:t>Can </a:t>
            </a:r>
            <a:r>
              <a:rPr lang="en-US" sz="2800" dirty="0"/>
              <a:t>the buildings withstand earthquakes?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49" y="4873055"/>
            <a:ext cx="3305448" cy="1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09749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19349"/>
            <a:ext cx="11057708" cy="5290457"/>
          </a:xfrm>
        </p:spPr>
        <p:txBody>
          <a:bodyPr>
            <a:normAutofit/>
          </a:bodyPr>
          <a:lstStyle/>
          <a:p>
            <a:r>
              <a:rPr lang="en-US" sz="3200" dirty="0"/>
              <a:t>The consequences of a natural disaster for a country and its ability to recover from it depend heavily on the country’s </a:t>
            </a:r>
            <a:r>
              <a:rPr lang="en-US" sz="3200" b="1" dirty="0"/>
              <a:t>level of development. </a:t>
            </a:r>
            <a:endParaRPr lang="en-US" sz="3200" b="1" dirty="0" smtClean="0"/>
          </a:p>
          <a:p>
            <a:r>
              <a:rPr lang="en-US" sz="3200" b="1" dirty="0" smtClean="0"/>
              <a:t>Wealthy </a:t>
            </a:r>
            <a:r>
              <a:rPr lang="en-US" sz="3200" b="1" dirty="0"/>
              <a:t>countries </a:t>
            </a:r>
            <a:r>
              <a:rPr lang="en-US" sz="3200" dirty="0"/>
              <a:t>can usually expect life to return to normal within a few weeks or months. </a:t>
            </a:r>
            <a:endParaRPr lang="en-US" sz="3200" dirty="0" smtClean="0"/>
          </a:p>
          <a:p>
            <a:r>
              <a:rPr lang="en-US" sz="3200" b="1" dirty="0" smtClean="0"/>
              <a:t>Poor </a:t>
            </a:r>
            <a:r>
              <a:rPr lang="en-US" sz="3200" b="1" dirty="0"/>
              <a:t>countries</a:t>
            </a:r>
            <a:r>
              <a:rPr lang="en-US" sz="3200" dirty="0"/>
              <a:t>, on the other hand, do not have the necessary means to return to normal life.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some cases, it can take a poor country years to recover from a disaster.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8" y="228600"/>
            <a:ext cx="10131425" cy="1456267"/>
          </a:xfrm>
        </p:spPr>
        <p:txBody>
          <a:bodyPr/>
          <a:lstStyle/>
          <a:p>
            <a:r>
              <a:rPr lang="en-US" dirty="0" smtClean="0"/>
              <a:t>Natural Hazard vs. Natural Phenomenon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74" y="2379376"/>
            <a:ext cx="5492929" cy="3971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Natural hazard is related to a natural phenomena that impacts a population</a:t>
            </a:r>
            <a:r>
              <a:rPr lang="en-US" dirty="0"/>
              <a:t> </a:t>
            </a:r>
            <a:r>
              <a:rPr lang="en-US" dirty="0" smtClean="0"/>
              <a:t>– but has not yet happened.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They can be: volcanoes, earthquakes, tornados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as long as they impact a population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Previous  classes we mentioned Hurricane Dorian: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www.cnn.com/2019/09/03/us/hurricane-dorian-tuesday-wxc/index.html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Natural Disasters/Hazards:</a:t>
            </a:r>
          </a:p>
          <a:p>
            <a:r>
              <a:rPr lang="en-US" dirty="0" smtClean="0"/>
              <a:t>Cannot be stopped (can not stop a tsunami or  a volcano)</a:t>
            </a:r>
          </a:p>
          <a:p>
            <a:r>
              <a:rPr lang="en-US" dirty="0" smtClean="0"/>
              <a:t>Cannot happen in uninhabited areas. Why not? </a:t>
            </a:r>
          </a:p>
          <a:p>
            <a:r>
              <a:rPr lang="en-US" dirty="0" smtClean="0"/>
              <a:t>Is not an artificial risk (human activities such as a power plant </a:t>
            </a:r>
            <a:r>
              <a:rPr lang="en-US" dirty="0" smtClean="0">
                <a:sym typeface="Wingdings" panose="05000000000000000000" pitchFamily="2" charset="2"/>
              </a:rPr>
              <a:t> radiation </a:t>
            </a:r>
            <a:r>
              <a:rPr lang="en-US" dirty="0" smtClean="0"/>
              <a:t>, oil industry </a:t>
            </a:r>
            <a:r>
              <a:rPr lang="en-US" dirty="0" smtClean="0">
                <a:sym typeface="Wingdings" panose="05000000000000000000" pitchFamily="2" charset="2"/>
              </a:rPr>
              <a:t>  contaminated water)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8730" y="1684867"/>
            <a:ext cx="5492929" cy="397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30584" y="1658500"/>
            <a:ext cx="4513212" cy="397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Let’s take a look at a few on page 4 of our workbook: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Hurricane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Tornado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Volcano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Earthquake 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8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179294"/>
            <a:ext cx="10131425" cy="775447"/>
          </a:xfrm>
        </p:spPr>
        <p:txBody>
          <a:bodyPr/>
          <a:lstStyle/>
          <a:p>
            <a:pPr algn="ctr"/>
            <a:r>
              <a:rPr lang="en-US" dirty="0" smtClean="0"/>
              <a:t>Dealing with natural hazards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954741"/>
            <a:ext cx="404756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do cities prepare for a natural hazard to prevent casualties?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" y="1896034"/>
            <a:ext cx="4047564" cy="51706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-seismic stations-for volcanos and earthquakes</a:t>
            </a:r>
          </a:p>
          <a:p>
            <a:r>
              <a:rPr lang="en-US" sz="2400" dirty="0"/>
              <a:t>-Satellite images</a:t>
            </a:r>
          </a:p>
          <a:p>
            <a:r>
              <a:rPr lang="en-US" sz="2400" dirty="0"/>
              <a:t>-Warnings- earthquake and tsunami</a:t>
            </a:r>
          </a:p>
          <a:p>
            <a:r>
              <a:rPr lang="en-US" sz="2400" dirty="0"/>
              <a:t>-Evacuations</a:t>
            </a:r>
          </a:p>
          <a:p>
            <a:r>
              <a:rPr lang="en-US" sz="2400" dirty="0"/>
              <a:t>-Earthquake resistant construction</a:t>
            </a:r>
          </a:p>
          <a:p>
            <a:r>
              <a:rPr lang="en-US" sz="2400" dirty="0"/>
              <a:t>-Reinforce with steel </a:t>
            </a:r>
          </a:p>
          <a:p>
            <a:r>
              <a:rPr lang="en-US" sz="2400" dirty="0"/>
              <a:t>-Fireproof construction</a:t>
            </a:r>
          </a:p>
          <a:p>
            <a:r>
              <a:rPr lang="en-US" sz="2400" dirty="0"/>
              <a:t>-avalanche walls</a:t>
            </a:r>
          </a:p>
          <a:p>
            <a:r>
              <a:rPr lang="en-US" sz="2400" dirty="0"/>
              <a:t>-tsunami walls</a:t>
            </a:r>
          </a:p>
          <a:p>
            <a:r>
              <a:rPr lang="en-US" sz="2400" dirty="0"/>
              <a:t>-levees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7566" y="954741"/>
            <a:ext cx="379206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are the consequences of Natural Hazards in an urban environment?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5130" y="954740"/>
            <a:ext cx="39288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recovery methods are in place when a natural disaster strikes?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70145"/>
              </p:ext>
            </p:extLst>
          </p:nvPr>
        </p:nvGraphicFramePr>
        <p:xfrm>
          <a:off x="4047566" y="1896034"/>
          <a:ext cx="3928816" cy="4961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816">
                  <a:extLst>
                    <a:ext uri="{9D8B030D-6E8A-4147-A177-3AD203B41FA5}">
                      <a16:colId xmlns:a16="http://schemas.microsoft.com/office/drawing/2014/main" val="3579494052"/>
                    </a:ext>
                  </a:extLst>
                </a:gridCol>
              </a:tblGrid>
              <a:tr h="496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-collapsed buildings, schools, homes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-power outages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-deaths or injuries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-ground pollution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-gas lines break-fires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-power plant explosions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-flooding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-schools closed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-damaged hospitals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47049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976382" y="1896033"/>
            <a:ext cx="4215618" cy="5061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-search and rescue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-trucks, cranes to lift walls/rubble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-set up safe zones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-insurance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-rebuilding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-supplies (food, water)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-repair hydro lines (restore power)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-moving people to safer buildings (hospitals)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-Red Cross</a:t>
            </a:r>
          </a:p>
        </p:txBody>
      </p:sp>
    </p:spTree>
    <p:extLst>
      <p:ext uri="{BB962C8B-B14F-4D97-AF65-F5344CB8AC3E}">
        <p14:creationId xmlns:p14="http://schemas.microsoft.com/office/powerpoint/2010/main" val="36205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0"/>
            <a:ext cx="4507447" cy="3364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08" y="18111"/>
            <a:ext cx="5111190" cy="34198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6084" y="3061878"/>
            <a:ext cx="3406878" cy="752168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Developed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903735" y="3009464"/>
            <a:ext cx="3333136" cy="75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4464" y="4047562"/>
            <a:ext cx="113804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house is more likely to suffer damages after an earthquake?		</a:t>
            </a:r>
          </a:p>
          <a:p>
            <a:r>
              <a:rPr lang="en-US" dirty="0"/>
              <a:t>	</a:t>
            </a:r>
            <a:r>
              <a:rPr lang="en-US" dirty="0" smtClean="0"/>
              <a:t>								Developing</a:t>
            </a:r>
          </a:p>
          <a:p>
            <a:r>
              <a:rPr lang="en-US" dirty="0" smtClean="0"/>
              <a:t>Which house likely has insurance?								</a:t>
            </a:r>
            <a:r>
              <a:rPr lang="en-US" dirty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Developed</a:t>
            </a:r>
          </a:p>
          <a:p>
            <a:r>
              <a:rPr lang="en-US" dirty="0" smtClean="0"/>
              <a:t>If an earthquake destroyed both houses which country would be able to send rescue teams and health care right away?</a:t>
            </a:r>
          </a:p>
          <a:p>
            <a:r>
              <a:rPr lang="en-US" dirty="0"/>
              <a:t>	</a:t>
            </a:r>
            <a:r>
              <a:rPr lang="en-US" dirty="0" smtClean="0"/>
              <a:t>								Developed</a:t>
            </a:r>
          </a:p>
          <a:p>
            <a:r>
              <a:rPr lang="en-US" dirty="0" smtClean="0"/>
              <a:t>Which house will cost more money to repair if it did get hit by an earthquake?		</a:t>
            </a:r>
          </a:p>
          <a:p>
            <a:r>
              <a:rPr lang="en-US" dirty="0"/>
              <a:t>	</a:t>
            </a:r>
            <a:r>
              <a:rPr lang="en-US" dirty="0" smtClean="0"/>
              <a:t>								Developed</a:t>
            </a:r>
          </a:p>
          <a:p>
            <a:r>
              <a:rPr lang="en-US" dirty="0"/>
              <a:t>	</a:t>
            </a:r>
            <a:r>
              <a:rPr lang="en-US" dirty="0" smtClean="0"/>
              <a:t>	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01189"/>
          </a:xfrm>
        </p:spPr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8194" y="1319349"/>
            <a:ext cx="4715692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RICH COUNTRY (developed)</a:t>
            </a:r>
          </a:p>
          <a:p>
            <a:r>
              <a:rPr lang="en-US" sz="2400" dirty="0" smtClean="0"/>
              <a:t>Health </a:t>
            </a:r>
            <a:r>
              <a:rPr lang="en-US" sz="2400" dirty="0"/>
              <a:t>care system usually comes to the aid of victims quite quickly </a:t>
            </a:r>
            <a:endParaRPr lang="en-US" sz="2400" dirty="0" smtClean="0"/>
          </a:p>
          <a:p>
            <a:r>
              <a:rPr lang="en-US" sz="2400" dirty="0" smtClean="0"/>
              <a:t>Emergency </a:t>
            </a:r>
            <a:r>
              <a:rPr lang="en-US" sz="2400" dirty="0"/>
              <a:t>services promptly respond to the public's needs. </a:t>
            </a:r>
            <a:endParaRPr lang="en-US" sz="24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victims are covered by an insurance policy that will help them pay for any damages. </a:t>
            </a:r>
            <a:endParaRPr lang="en-US" sz="2400" dirty="0" smtClean="0"/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afford a new place to live, new furniture and appliances, etc.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68390" y="1319349"/>
            <a:ext cx="6701244" cy="5175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POOR COUNTRIES (Developing)</a:t>
            </a:r>
          </a:p>
          <a:p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care system is sometimes inadequate even before a disaster strikes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disaster system  and emergency services become </a:t>
            </a:r>
            <a:r>
              <a:rPr lang="en-US" dirty="0"/>
              <a:t>almost non-existent. </a:t>
            </a:r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/>
              <a:t>few people can afford insurance.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governments of these countries do not necessarily have the financial means to help the victims of a disaster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International </a:t>
            </a:r>
            <a:r>
              <a:rPr lang="en-US" dirty="0"/>
              <a:t>aid comes to the rescue. </a:t>
            </a:r>
            <a:endParaRPr lang="en-US" dirty="0" smtClean="0"/>
          </a:p>
          <a:p>
            <a:r>
              <a:rPr lang="en-US" dirty="0" smtClean="0"/>
              <a:t>International </a:t>
            </a:r>
            <a:r>
              <a:rPr lang="en-US" dirty="0"/>
              <a:t>and humanitarian organizations arrive on the scene to offer first aid and temporary shelters, and organize help. </a:t>
            </a:r>
            <a:r>
              <a:rPr lang="en-US" dirty="0" smtClean="0"/>
              <a:t>help </a:t>
            </a:r>
            <a:r>
              <a:rPr lang="en-US" dirty="0"/>
              <a:t>to coordinate any aid being provided. </a:t>
            </a:r>
            <a:endParaRPr lang="en-US" dirty="0" smtClean="0"/>
          </a:p>
          <a:p>
            <a:pPr lvl="1"/>
            <a:r>
              <a:rPr lang="en-US" dirty="0" smtClean="0"/>
              <a:t>Organizations distribute </a:t>
            </a:r>
            <a:r>
              <a:rPr lang="en-US" dirty="0"/>
              <a:t>food and water, and make sure that medical care is available.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3647" y="6494929"/>
            <a:ext cx="266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page 78-79 #1-4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Hazards vs. Artificial Risks</a:t>
            </a:r>
          </a:p>
          <a:p>
            <a:r>
              <a:rPr lang="en-US" dirty="0" smtClean="0"/>
              <a:t>Ring of Fire (know the location)</a:t>
            </a:r>
          </a:p>
          <a:p>
            <a:r>
              <a:rPr lang="en-US" dirty="0" smtClean="0"/>
              <a:t>Developing vs. Developed countries</a:t>
            </a:r>
          </a:p>
          <a:p>
            <a:r>
              <a:rPr lang="en-US" dirty="0" smtClean="0"/>
              <a:t>Before, During and After a natural hazard</a:t>
            </a:r>
          </a:p>
          <a:p>
            <a:r>
              <a:rPr lang="en-US" dirty="0" smtClean="0"/>
              <a:t>Natural Disasters that have occurred </a:t>
            </a:r>
          </a:p>
          <a:p>
            <a:r>
              <a:rPr lang="en-US" dirty="0" smtClean="0"/>
              <a:t>Manila </a:t>
            </a:r>
          </a:p>
          <a:p>
            <a:r>
              <a:rPr lang="en-US" dirty="0" smtClean="0"/>
              <a:t>Please use your notes and workbook to help you study!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0"/>
            <a:ext cx="10131425" cy="1456267"/>
          </a:xfrm>
        </p:spPr>
        <p:txBody>
          <a:bodyPr/>
          <a:lstStyle/>
          <a:p>
            <a:r>
              <a:rPr lang="en-US" dirty="0" smtClean="0"/>
              <a:t>Where in the world – Practice for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3452" y="1785408"/>
            <a:ext cx="4133849" cy="5772151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2600" dirty="0" smtClean="0"/>
              <a:t>Italy </a:t>
            </a:r>
            <a:r>
              <a:rPr lang="en-US" sz="2600" dirty="0" smtClean="0"/>
              <a:t> **</a:t>
            </a:r>
            <a:endParaRPr lang="en-US" sz="2600" dirty="0" smtClean="0"/>
          </a:p>
          <a:p>
            <a:pPr marL="342900" indent="-342900">
              <a:buAutoNum type="arabicPeriod"/>
            </a:pPr>
            <a:r>
              <a:rPr lang="en-US" sz="2600" dirty="0" smtClean="0"/>
              <a:t>Philippines </a:t>
            </a:r>
            <a:r>
              <a:rPr lang="en-US" sz="2600" dirty="0" smtClean="0"/>
              <a:t>**</a:t>
            </a:r>
            <a:endParaRPr lang="en-US" sz="2600" dirty="0" smtClean="0"/>
          </a:p>
          <a:p>
            <a:pPr marL="342900" indent="-342900">
              <a:buAutoNum type="arabicPeriod"/>
            </a:pPr>
            <a:r>
              <a:rPr lang="en-US" sz="2600" dirty="0" smtClean="0"/>
              <a:t>Indonesia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United </a:t>
            </a:r>
            <a:r>
              <a:rPr lang="en-US" sz="2600" dirty="0" smtClean="0"/>
              <a:t>States **</a:t>
            </a:r>
            <a:endParaRPr lang="en-US" sz="2600" dirty="0" smtClean="0"/>
          </a:p>
          <a:p>
            <a:pPr marL="342900" indent="-342900">
              <a:buAutoNum type="arabicPeriod"/>
            </a:pPr>
            <a:r>
              <a:rPr lang="en-US" sz="2600" dirty="0" smtClean="0"/>
              <a:t>Hawaii **</a:t>
            </a:r>
            <a:endParaRPr lang="en-US" sz="2600" dirty="0" smtClean="0"/>
          </a:p>
          <a:p>
            <a:pPr marL="342900" indent="-342900">
              <a:buAutoNum type="arabicPeriod"/>
            </a:pPr>
            <a:r>
              <a:rPr lang="en-US" sz="2600" dirty="0" smtClean="0"/>
              <a:t>Japan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San Francisco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Quito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Manila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Port  au Prince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Naples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10201" y="2457451"/>
            <a:ext cx="4133849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13. Mauritania </a:t>
            </a:r>
          </a:p>
          <a:p>
            <a:pPr marL="0" indent="0">
              <a:buNone/>
            </a:pPr>
            <a:r>
              <a:rPr lang="en-US" sz="2400" dirty="0" smtClean="0"/>
              <a:t>14. Morocco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Malawi</a:t>
            </a:r>
          </a:p>
          <a:p>
            <a:pPr marL="457200" indent="-457200">
              <a:buAutoNum type="arabicPeriod" startAt="15"/>
            </a:pPr>
            <a:r>
              <a:rPr lang="en-US" sz="2400" dirty="0"/>
              <a:t> </a:t>
            </a:r>
            <a:r>
              <a:rPr lang="en-US" sz="2400" dirty="0" smtClean="0"/>
              <a:t>Ireland 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Taiwan 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Lesotho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EL Salvador 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Guyana  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Ivory Coast </a:t>
            </a:r>
          </a:p>
          <a:p>
            <a:pPr marL="457200" indent="-457200">
              <a:buAutoNum type="arabicPeriod" startAt="15"/>
            </a:pPr>
            <a:r>
              <a:rPr lang="en-US" sz="2400" dirty="0" smtClean="0"/>
              <a:t>Finland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342900" indent="-342900">
              <a:buFont typeface="Arial"/>
              <a:buAutoNum type="arabicPeriod"/>
            </a:pPr>
            <a:endParaRPr lang="en-US" sz="2000" dirty="0" smtClean="0"/>
          </a:p>
          <a:p>
            <a:pPr marL="342900" indent="-342900">
              <a:buFont typeface="Arial"/>
              <a:buAutoNum type="arabicPeriod"/>
            </a:pPr>
            <a:endParaRPr lang="en-US" sz="2000" dirty="0" smtClean="0"/>
          </a:p>
          <a:p>
            <a:pPr marL="342900" indent="-342900">
              <a:buFont typeface="Arial"/>
              <a:buAutoNum type="arabicPeriod"/>
            </a:pPr>
            <a:endParaRPr lang="en-US" sz="2000" dirty="0" smtClean="0"/>
          </a:p>
          <a:p>
            <a:pPr marL="342900" indent="-342900">
              <a:buFont typeface="Arial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85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589"/>
            <a:ext cx="10131425" cy="1456267"/>
          </a:xfrm>
        </p:spPr>
        <p:txBody>
          <a:bodyPr/>
          <a:lstStyle/>
          <a:p>
            <a:r>
              <a:rPr lang="en-US" dirty="0" smtClean="0"/>
              <a:t>Natural Hazards</a:t>
            </a:r>
            <a:br>
              <a:rPr lang="en-US" dirty="0" smtClean="0"/>
            </a:br>
            <a:r>
              <a:rPr lang="en-US" dirty="0" smtClean="0"/>
              <a:t>at home IN Quebec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789611"/>
            <a:ext cx="5283642" cy="211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Tornadoes in the </a:t>
            </a:r>
            <a:r>
              <a:rPr lang="en-US" sz="1900" dirty="0" err="1" smtClean="0"/>
              <a:t>Outaouais</a:t>
            </a:r>
            <a:r>
              <a:rPr lang="en-US" sz="1900" dirty="0" smtClean="0"/>
              <a:t>, September 2018</a:t>
            </a:r>
          </a:p>
          <a:p>
            <a:pPr marL="0" indent="0">
              <a:buNone/>
            </a:pPr>
            <a:r>
              <a:rPr lang="en-US" sz="1900" dirty="0"/>
              <a:t>Right: Hull, Quebec (near Philemon Wright High School</a:t>
            </a:r>
            <a:r>
              <a:rPr lang="en-US" sz="1900" dirty="0" smtClean="0"/>
              <a:t>)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Below: </a:t>
            </a:r>
            <a:r>
              <a:rPr lang="en-US" sz="1900" dirty="0" err="1" smtClean="0"/>
              <a:t>Dunrobin</a:t>
            </a:r>
            <a:r>
              <a:rPr lang="en-US" sz="1900" dirty="0" smtClean="0"/>
              <a:t>, Ottawa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Image result for outaouais tor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43" y="861180"/>
            <a:ext cx="5555905" cy="41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8" y="3498668"/>
            <a:ext cx="5342275" cy="30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14142"/>
            <a:ext cx="10131425" cy="1456267"/>
          </a:xfrm>
        </p:spPr>
        <p:txBody>
          <a:bodyPr/>
          <a:lstStyle/>
          <a:p>
            <a:r>
              <a:rPr lang="en-US" dirty="0" smtClean="0"/>
              <a:t>Cities at 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978" y="1535430"/>
            <a:ext cx="2305593" cy="461143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cities are more at risk of natural hazards due to their location (seismic activity, volcano, pathway of hurricane, typhoons or cyclones)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1572714"/>
            <a:ext cx="3286125" cy="5067300"/>
          </a:xfrm>
          <a:prstGeom prst="rect">
            <a:avLst/>
          </a:prstGeom>
        </p:spPr>
      </p:pic>
      <p:pic>
        <p:nvPicPr>
          <p:cNvPr id="2050" name="Picture 2" descr="Image result for ring of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8" y="539032"/>
            <a:ext cx="5452927" cy="30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02583" y="3971108"/>
            <a:ext cx="2495006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hlinkClick r:id="rId4"/>
            </a:endParaRPr>
          </a:p>
          <a:p>
            <a:pPr algn="just"/>
            <a:r>
              <a:rPr lang="en-US" dirty="0" smtClean="0">
                <a:hlinkClick r:id="rId4"/>
              </a:rPr>
              <a:t>History of Hurricanes:</a:t>
            </a:r>
          </a:p>
          <a:p>
            <a:pPr algn="just"/>
            <a:endParaRPr lang="en-US" dirty="0">
              <a:hlinkClick r:id="rId4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526" y="115887"/>
            <a:ext cx="10131425" cy="1456267"/>
          </a:xfrm>
        </p:spPr>
        <p:txBody>
          <a:bodyPr/>
          <a:lstStyle/>
          <a:p>
            <a:r>
              <a:rPr lang="en-US" dirty="0"/>
              <a:t>Managing Risk in an Urban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2178194"/>
            <a:ext cx="8897937" cy="3649133"/>
          </a:xfrm>
        </p:spPr>
        <p:txBody>
          <a:bodyPr>
            <a:noAutofit/>
          </a:bodyPr>
          <a:lstStyle/>
          <a:p>
            <a:r>
              <a:rPr lang="en-US" sz="2400" dirty="0"/>
              <a:t>Cities are sometimes located near risk or dangerous areas and may face many types of natural hazards. </a:t>
            </a:r>
            <a:endParaRPr lang="en-US" sz="2400" dirty="0" smtClean="0"/>
          </a:p>
          <a:p>
            <a:r>
              <a:rPr lang="en-US" sz="2400" dirty="0" smtClean="0"/>
              <a:t>But </a:t>
            </a:r>
            <a:r>
              <a:rPr lang="en-US" sz="2400" dirty="0"/>
              <a:t>they do not always have the necessary means to protect their populations. </a:t>
            </a:r>
            <a:endParaRPr lang="en-US" sz="2400" dirty="0" smtClean="0"/>
          </a:p>
          <a:p>
            <a:r>
              <a:rPr lang="en-US" sz="2400" b="1" i="1" u="sng" dirty="0" smtClean="0"/>
              <a:t>How </a:t>
            </a:r>
            <a:r>
              <a:rPr lang="en-US" sz="2400" b="1" i="1" u="sng" dirty="0"/>
              <a:t>can cities prepare themselves to confront the natural hazards that </a:t>
            </a:r>
            <a:r>
              <a:rPr lang="en-US" sz="2400" b="1" i="1" u="sng" dirty="0" smtClean="0"/>
              <a:t>threaten them</a:t>
            </a:r>
            <a:r>
              <a:rPr lang="en-US" sz="2400" b="1" i="1" u="sng" dirty="0"/>
              <a:t>? </a:t>
            </a:r>
            <a:endParaRPr lang="en-US" sz="2400" b="1" i="1" u="sng" dirty="0" smtClean="0"/>
          </a:p>
          <a:p>
            <a:r>
              <a:rPr lang="en-US" sz="2400" b="1" i="1" u="sng" dirty="0" smtClean="0"/>
              <a:t>Do </a:t>
            </a:r>
            <a:r>
              <a:rPr lang="en-US" sz="2400" b="1" i="1" u="sng" dirty="0"/>
              <a:t>all regions of the world face natural hazards? </a:t>
            </a:r>
            <a:endParaRPr lang="en-US" sz="2400" b="1" i="1" u="sng" dirty="0" smtClean="0"/>
          </a:p>
          <a:p>
            <a:r>
              <a:rPr lang="en-US" sz="2400" b="1" i="1" u="sng" dirty="0" smtClean="0"/>
              <a:t>Do </a:t>
            </a:r>
            <a:r>
              <a:rPr lang="en-US" sz="2400" b="1" i="1" u="sng" dirty="0"/>
              <a:t>all countries have the same ability to overcome a natural disaster?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7237" y="6040582"/>
            <a:ext cx="6133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Complete page 67 #1-4</a:t>
            </a:r>
            <a:endParaRPr lang="en-US" sz="4000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920" y="1762125"/>
            <a:ext cx="310279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Manila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an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7" y="208213"/>
            <a:ext cx="5801560" cy="38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2" y="2354266"/>
            <a:ext cx="4840676" cy="32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anila map of the philipp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84" y="4173262"/>
            <a:ext cx="4461042" cy="21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Manila – A city at risk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790700"/>
            <a:ext cx="4996923" cy="4000499"/>
          </a:xfrm>
        </p:spPr>
        <p:txBody>
          <a:bodyPr/>
          <a:lstStyle/>
          <a:p>
            <a:r>
              <a:rPr lang="en-US" dirty="0" smtClean="0"/>
              <a:t>Located on the Ring of Fire</a:t>
            </a:r>
          </a:p>
          <a:p>
            <a:r>
              <a:rPr lang="en-US" dirty="0" smtClean="0"/>
              <a:t>The earthquakes under the ground causes tsunamis </a:t>
            </a:r>
          </a:p>
          <a:p>
            <a:r>
              <a:rPr lang="en-US" dirty="0" smtClean="0"/>
              <a:t>Active volcanoes  </a:t>
            </a:r>
          </a:p>
          <a:p>
            <a:r>
              <a:rPr lang="en-US" dirty="0" smtClean="0"/>
              <a:t>Typhoon zone ( same as a hurricane  - different places call it differently)</a:t>
            </a:r>
          </a:p>
          <a:p>
            <a:r>
              <a:rPr lang="en-US" dirty="0" smtClean="0"/>
              <a:t>Warm water conditions encourages the formation of typhoons </a:t>
            </a:r>
          </a:p>
          <a:p>
            <a:r>
              <a:rPr lang="en-US" dirty="0" smtClean="0"/>
              <a:t>30 typhoons hit the Philippines each year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manila in the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96" y="221604"/>
            <a:ext cx="4740275" cy="36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ctive volcanoes philippine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2" y="2236846"/>
            <a:ext cx="2368369" cy="41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demographic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Metro (metropolis) Manila</a:t>
            </a:r>
          </a:p>
          <a:p>
            <a:pPr lvl="1"/>
            <a:r>
              <a:rPr lang="en-US" sz="2400" dirty="0" smtClean="0"/>
              <a:t>Composed of 16 cities and 1 municipality</a:t>
            </a:r>
          </a:p>
          <a:p>
            <a:pPr lvl="1"/>
            <a:r>
              <a:rPr lang="en-US" sz="2400" dirty="0" smtClean="0"/>
              <a:t>It is the capital region </a:t>
            </a:r>
          </a:p>
          <a:p>
            <a:r>
              <a:rPr lang="en-US" sz="2800" dirty="0" smtClean="0"/>
              <a:t>Large population lead to low income populations living in tight living conditions (p.16 #28)</a:t>
            </a:r>
          </a:p>
          <a:p>
            <a:r>
              <a:rPr lang="en-US" sz="2800" dirty="0" smtClean="0"/>
              <a:t>Population increase  graph on page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define metro man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4" y="137931"/>
            <a:ext cx="3330575" cy="64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go to Manila?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664677"/>
            <a:ext cx="4995334" cy="4126524"/>
          </a:xfrm>
        </p:spPr>
        <p:txBody>
          <a:bodyPr/>
          <a:lstStyle/>
          <a:p>
            <a:r>
              <a:rPr lang="en-US" dirty="0" smtClean="0"/>
              <a:t>Fertile land which was used for agriculture (rice, corn, sugarcane, bananas, coffee, mango)</a:t>
            </a:r>
          </a:p>
          <a:p>
            <a:endParaRPr lang="en-US" dirty="0" smtClean="0"/>
          </a:p>
          <a:p>
            <a:r>
              <a:rPr lang="en-US" dirty="0" smtClean="0"/>
              <a:t>Floods and ash from volcanoes would benefit the soil (increase fertility)</a:t>
            </a:r>
          </a:p>
          <a:p>
            <a:endParaRPr lang="en-US" dirty="0"/>
          </a:p>
          <a:p>
            <a:r>
              <a:rPr lang="en-US" dirty="0" smtClean="0"/>
              <a:t>Today, many factories are located in the Metro Manila = more people move to the 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fertile land in man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6" y="609600"/>
            <a:ext cx="4088968" cy="26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etropolis in man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9" y="3442759"/>
            <a:ext cx="6226175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57568</TotalTime>
  <Words>1400</Words>
  <Application>Microsoft Office PowerPoint</Application>
  <PresentationFormat>Widescreen</PresentationFormat>
  <Paragraphs>240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Times New Roman</vt:lpstr>
      <vt:lpstr>Wingdings</vt:lpstr>
      <vt:lpstr>Celestial</vt:lpstr>
      <vt:lpstr>Natural Hazards</vt:lpstr>
      <vt:lpstr>Natural Hazard vs. Natural Phenomenon </vt:lpstr>
      <vt:lpstr>Natural Hazards at home IN Quebec </vt:lpstr>
      <vt:lpstr>Cities at Risk </vt:lpstr>
      <vt:lpstr>Managing Risk in an Urban Environment</vt:lpstr>
      <vt:lpstr>Manila</vt:lpstr>
      <vt:lpstr>Manila – A city at risk </vt:lpstr>
      <vt:lpstr>Population demographic </vt:lpstr>
      <vt:lpstr>Why do people go to Manila?</vt:lpstr>
      <vt:lpstr>Warm up QUESTIONS </vt:lpstr>
      <vt:lpstr>Manila: A developing Country </vt:lpstr>
      <vt:lpstr>Downtown Manila</vt:lpstr>
      <vt:lpstr>The people of Manila  vs. Natural Hazards </vt:lpstr>
      <vt:lpstr>Before, During and after a Natural hazard: Manila </vt:lpstr>
      <vt:lpstr>Earthquakes:  Developed Vs. Developing Country</vt:lpstr>
      <vt:lpstr>PowerPoint Presentation</vt:lpstr>
      <vt:lpstr>Consequences</vt:lpstr>
      <vt:lpstr>Inequalities in Coping with Natural Hazards </vt:lpstr>
      <vt:lpstr>Consequences</vt:lpstr>
      <vt:lpstr>Dealing with natural hazards</vt:lpstr>
      <vt:lpstr>PowerPoint Presentation</vt:lpstr>
      <vt:lpstr>Recovery</vt:lpstr>
      <vt:lpstr>Study Guide</vt:lpstr>
      <vt:lpstr>Where in the world – Practice for Test</vt:lpstr>
    </vt:vector>
  </TitlesOfParts>
  <Company>WQSB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Hazards</dc:title>
  <dc:creator>Jessica Ray</dc:creator>
  <cp:lastModifiedBy>Kerry Campbell</cp:lastModifiedBy>
  <cp:revision>152</cp:revision>
  <dcterms:created xsi:type="dcterms:W3CDTF">2018-09-26T13:31:00Z</dcterms:created>
  <dcterms:modified xsi:type="dcterms:W3CDTF">2019-10-09T17:15:26Z</dcterms:modified>
</cp:coreProperties>
</file>