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2" r:id="rId4"/>
    <p:sldId id="283" r:id="rId5"/>
    <p:sldId id="258" r:id="rId6"/>
    <p:sldId id="264" r:id="rId7"/>
    <p:sldId id="265" r:id="rId8"/>
    <p:sldId id="259" r:id="rId9"/>
    <p:sldId id="266" r:id="rId10"/>
    <p:sldId id="268" r:id="rId11"/>
    <p:sldId id="260" r:id="rId12"/>
    <p:sldId id="271" r:id="rId13"/>
    <p:sldId id="269" r:id="rId14"/>
    <p:sldId id="261" r:id="rId15"/>
    <p:sldId id="272" r:id="rId16"/>
    <p:sldId id="273" r:id="rId17"/>
    <p:sldId id="274" r:id="rId18"/>
    <p:sldId id="289" r:id="rId19"/>
    <p:sldId id="262" r:id="rId20"/>
    <p:sldId id="276" r:id="rId21"/>
    <p:sldId id="277" r:id="rId22"/>
    <p:sldId id="278" r:id="rId23"/>
    <p:sldId id="280" r:id="rId24"/>
    <p:sldId id="281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000" autoAdjust="0"/>
  </p:normalViewPr>
  <p:slideViewPr>
    <p:cSldViewPr snapToGrid="0">
      <p:cViewPr varScale="1">
        <p:scale>
          <a:sx n="69" d="100"/>
          <a:sy n="69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4B3D5-AD26-4684-9C26-0CFC518BBD5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017E8-AA6E-4E5D-8680-09AA6043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0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Workbook</a:t>
            </a:r>
            <a:r>
              <a:rPr lang="en-US" baseline="0" dirty="0" smtClean="0"/>
              <a:t> pages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17E8-AA6E-4E5D-8680-09AA60430B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5KhUhN8geo" TargetMode="External"/><Relationship Id="rId2" Type="http://schemas.openxmlformats.org/officeDocument/2006/relationships/hyperlink" Target="https://www.youtube.com/watch?v=mYdTrB39KA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Ae0IgOgBJEI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XyVuqsOHxw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8ygbCm2r_s" TargetMode="External"/><Relationship Id="rId2" Type="http://schemas.openxmlformats.org/officeDocument/2006/relationships/hyperlink" Target="https://www.youtube.com/watch?v=XdSbYW43Hu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KaY8zqYfQI0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LeosZImCrM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PszVWZNWVA" TargetMode="External"/><Relationship Id="rId3" Type="http://schemas.openxmlformats.org/officeDocument/2006/relationships/hyperlink" Target="https://en.wikipedia.org/wiki/Invasion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en.wikipedia.org/wiki/Roman_Emp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conomic_collapse" TargetMode="External"/><Relationship Id="rId5" Type="http://schemas.openxmlformats.org/officeDocument/2006/relationships/hyperlink" Target="https://en.wikipedia.org/wiki/Plague_of_Cyprian" TargetMode="External"/><Relationship Id="rId10" Type="http://schemas.openxmlformats.org/officeDocument/2006/relationships/image" Target="../media/image31.jpeg"/><Relationship Id="rId4" Type="http://schemas.openxmlformats.org/officeDocument/2006/relationships/hyperlink" Target="https://en.wikipedia.org/wiki/Civil_war" TargetMode="Externa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46ZXl-V4qw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cWoR9i-GvA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3v3GfLnQX8" TargetMode="External"/><Relationship Id="rId2" Type="http://schemas.openxmlformats.org/officeDocument/2006/relationships/hyperlink" Target="https://www.youtube.com/watch?v=P5e7cl19Ha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9bcohqsTG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P5e7cl19Ha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o3v3GfLnQX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ROME	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Romanization- The Rise and Fall of Europe’s Greatest Empire</a:t>
            </a:r>
            <a:endParaRPr lang="en-US" sz="2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7" y="511673"/>
            <a:ext cx="6151653" cy="40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Army &amp;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1" y="1371600"/>
            <a:ext cx="7197635" cy="5943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Besides conquering new territories, what else do you think Caesar is known for?</a:t>
            </a:r>
          </a:p>
          <a:p>
            <a:r>
              <a:rPr lang="en-US" sz="2600" dirty="0" smtClean="0"/>
              <a:t>Reorganized the Roman State</a:t>
            </a:r>
          </a:p>
          <a:p>
            <a:r>
              <a:rPr lang="en-US" sz="2600" dirty="0" smtClean="0"/>
              <a:t>Assisted the poor by giving them work or land</a:t>
            </a:r>
          </a:p>
          <a:p>
            <a:r>
              <a:rPr lang="en-US" sz="2600" dirty="0" smtClean="0"/>
              <a:t>Organized the government into provinces</a:t>
            </a:r>
          </a:p>
          <a:p>
            <a:r>
              <a:rPr lang="en-US" sz="2600" dirty="0" smtClean="0"/>
              <a:t>Granted citizenship to local leaders</a:t>
            </a:r>
          </a:p>
          <a:p>
            <a:r>
              <a:rPr lang="en-US" sz="2600" dirty="0" smtClean="0"/>
              <a:t>Reformed the taxes to make them fairer</a:t>
            </a:r>
          </a:p>
          <a:p>
            <a:r>
              <a:rPr lang="en-US" sz="2600" dirty="0" smtClean="0"/>
              <a:t>New Calendar (basis of our present day calendar)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7" y="1552853"/>
            <a:ext cx="4562795" cy="3057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143000" y="5354176"/>
            <a:ext cx="3435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Homework: </a:t>
            </a:r>
          </a:p>
          <a:p>
            <a:r>
              <a:rPr lang="en-US" sz="2800" dirty="0" smtClean="0"/>
              <a:t>page 116-119 #1-7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15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Pax </a:t>
            </a:r>
            <a:r>
              <a:rPr lang="en-US" dirty="0" err="1" smtClean="0"/>
              <a:t>Romana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847" y="1483018"/>
            <a:ext cx="10240588" cy="524435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Pax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Romana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27BCE- 180CE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empire protected and governed individual provinces, permitting each to make and administer its own laws while accepting Roman 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taxation and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military control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Following the death of Caesar power was shared by Marc Antony and Octavian</a:t>
            </a:r>
          </a:p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The Battle of Actium 31BCE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Octavian Defeats Marc Antony </a:t>
            </a:r>
          </a:p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Senate bestowed Octavian the title of Augustus (the First Roman Emperor)</a:t>
            </a:r>
          </a:p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Augustus reigned for 44 years until his death in 14 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2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Pax </a:t>
            </a:r>
            <a:r>
              <a:rPr lang="en-US" dirty="0" err="1" smtClean="0"/>
              <a:t>Romana</a:t>
            </a:r>
            <a:r>
              <a:rPr lang="en-US" dirty="0" smtClean="0"/>
              <a:t>: under Augustus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3776" y="2052918"/>
            <a:ext cx="796803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Beginning of Pax </a:t>
            </a:r>
            <a:r>
              <a:rPr lang="en-US" sz="2400" dirty="0" err="1" smtClean="0"/>
              <a:t>Romana</a:t>
            </a:r>
            <a:r>
              <a:rPr lang="en-US" sz="2400" dirty="0" smtClean="0"/>
              <a:t> (lasted for 2 centuries)</a:t>
            </a:r>
          </a:p>
          <a:p>
            <a:r>
              <a:rPr lang="en-US" sz="2400" dirty="0" smtClean="0"/>
              <a:t>Administration and collection of taxes was improved</a:t>
            </a:r>
          </a:p>
          <a:p>
            <a:r>
              <a:rPr lang="en-US" sz="2400" dirty="0" smtClean="0"/>
              <a:t>Rome was beautified and large scale public works were undertaken to create jobs</a:t>
            </a:r>
          </a:p>
          <a:p>
            <a:r>
              <a:rPr lang="en-US" sz="2400" dirty="0" smtClean="0"/>
              <a:t>Permanent professional army was formed</a:t>
            </a:r>
          </a:p>
          <a:p>
            <a:r>
              <a:rPr lang="en-US" sz="2400" dirty="0" smtClean="0"/>
              <a:t>Land in the conquered provinces was distributed to retired soldiers</a:t>
            </a:r>
          </a:p>
          <a:p>
            <a:r>
              <a:rPr lang="en-US" sz="2400" dirty="0" smtClean="0"/>
              <a:t>Inhabitants of the provinces were more easily given access to Roman Citizenship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4" y="1783135"/>
            <a:ext cx="3135485" cy="47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89212" y="2257607"/>
            <a:ext cx="8817198" cy="576262"/>
          </a:xfrm>
        </p:spPr>
        <p:txBody>
          <a:bodyPr/>
          <a:lstStyle/>
          <a:p>
            <a:r>
              <a:rPr lang="en-US" dirty="0"/>
              <a:t>Infrastructure</a:t>
            </a:r>
          </a:p>
          <a:p>
            <a:r>
              <a:rPr lang="en-US" dirty="0">
                <a:hlinkClick r:id="rId2"/>
              </a:rPr>
              <a:t>Engineering an Empire 2&amp;3/10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88918" y="2545738"/>
            <a:ext cx="4342893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Roman Roads</a:t>
            </a:r>
          </a:p>
          <a:p>
            <a:r>
              <a:rPr lang="en-US" dirty="0" smtClean="0"/>
              <a:t>A road system to travel throughout the Empire</a:t>
            </a:r>
          </a:p>
          <a:p>
            <a:r>
              <a:rPr lang="en-US" dirty="0" smtClean="0"/>
              <a:t>Transport Goods, tax money and relay emperor’s orders</a:t>
            </a:r>
          </a:p>
          <a:p>
            <a:r>
              <a:rPr lang="en-US" dirty="0" smtClean="0"/>
              <a:t>Flagstone roads</a:t>
            </a:r>
          </a:p>
          <a:p>
            <a:r>
              <a:rPr lang="en-US" dirty="0" smtClean="0"/>
              <a:t>Built by </a:t>
            </a:r>
            <a:r>
              <a:rPr lang="en-US" dirty="0" err="1" smtClean="0"/>
              <a:t>legionairies</a:t>
            </a:r>
            <a:endParaRPr lang="en-US" dirty="0" smtClean="0"/>
          </a:p>
          <a:p>
            <a:r>
              <a:rPr lang="en-US" dirty="0" smtClean="0"/>
              <a:t>Technology was so advance some still exists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7545780" y="3074856"/>
            <a:ext cx="4338674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Aqueducts</a:t>
            </a:r>
          </a:p>
          <a:p>
            <a:r>
              <a:rPr lang="en-US" dirty="0" smtClean="0"/>
              <a:t>Water seeks its lowest level so water can run from one area to another</a:t>
            </a:r>
          </a:p>
          <a:p>
            <a:r>
              <a:rPr lang="en-US" dirty="0" smtClean="0"/>
              <a:t>Brought water to the city from the mountains</a:t>
            </a:r>
          </a:p>
          <a:p>
            <a:r>
              <a:rPr lang="en-US" dirty="0" smtClean="0"/>
              <a:t>First system of running water</a:t>
            </a:r>
          </a:p>
          <a:p>
            <a:r>
              <a:rPr lang="en-US" dirty="0" smtClean="0"/>
              <a:t>Arch was used to support the aqueducts</a:t>
            </a:r>
            <a:endParaRPr lang="en-US" dirty="0"/>
          </a:p>
        </p:txBody>
      </p:sp>
      <p:sp>
        <p:nvSpPr>
          <p:cNvPr id="4" name="AutoShape 2" descr="Image result for rock paper sciss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3866606"/>
            <a:ext cx="2466975" cy="2733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641" y="539406"/>
            <a:ext cx="3416754" cy="229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Coliseum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287" y="1455547"/>
            <a:ext cx="5107576" cy="37776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Engineering an Empire 5-6/10</a:t>
            </a:r>
            <a:endParaRPr lang="en-US" dirty="0" smtClean="0"/>
          </a:p>
          <a:p>
            <a:r>
              <a:rPr lang="en-US" sz="2800" dirty="0"/>
              <a:t>Construction on the Colosseum was started in 72 AD by the emperor Vespasian. It was finished eight years later in 80 AD. </a:t>
            </a:r>
            <a:endParaRPr lang="en-US" sz="2800" dirty="0" smtClean="0"/>
          </a:p>
          <a:p>
            <a:r>
              <a:rPr lang="en-US" sz="2800" dirty="0" smtClean="0"/>
              <a:t>50,000 </a:t>
            </a:r>
            <a:r>
              <a:rPr lang="en-US" sz="2800" dirty="0"/>
              <a:t>people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29490" y="2956511"/>
            <a:ext cx="5114464" cy="37776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Fun Facts</a:t>
            </a:r>
          </a:p>
          <a:p>
            <a:r>
              <a:rPr lang="en-US" dirty="0"/>
              <a:t>Certain classes of people were banned from attending the Colosseum. They included former gladiators, actors, and gravediggers.</a:t>
            </a:r>
          </a:p>
          <a:p>
            <a:r>
              <a:rPr lang="en-US" dirty="0"/>
              <a:t>There were 32 different trap doors underneath the floor of the stadium.</a:t>
            </a:r>
          </a:p>
          <a:p>
            <a:r>
              <a:rPr lang="en-US" dirty="0"/>
              <a:t>The first ever games at the Colosseum lasted for 100 days and included more than 3,000 gladiator fights.</a:t>
            </a:r>
          </a:p>
          <a:p>
            <a:r>
              <a:rPr lang="en-US" dirty="0"/>
              <a:t>The west exit was called the Gate of Death. This was where dead gladiators were carried out of the arena.</a:t>
            </a:r>
          </a:p>
          <a:p>
            <a:r>
              <a:rPr lang="en-US" dirty="0"/>
              <a:t>The southern side of the Colosseum collapsed during a large earthquake in 847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303" y="3911580"/>
            <a:ext cx="3679544" cy="28486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562" y="289346"/>
            <a:ext cx="3517719" cy="233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0924" y="243168"/>
            <a:ext cx="8911687" cy="708301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Baths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102" y="1054008"/>
            <a:ext cx="5426974" cy="53598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The Roman Bath House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Visit to the Baths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What was the purpose of the Roman Baths?</a:t>
            </a:r>
          </a:p>
          <a:p>
            <a:pPr marL="0" indent="0" algn="ctr">
              <a:buNone/>
            </a:pPr>
            <a:r>
              <a:rPr lang="en-US" b="1" dirty="0" smtClean="0"/>
              <a:t>Bath, Socialize, Exercise</a:t>
            </a:r>
          </a:p>
          <a:p>
            <a:r>
              <a:rPr lang="en-US" dirty="0" err="1"/>
              <a:t>Apodyterium</a:t>
            </a:r>
            <a:r>
              <a:rPr lang="en-US" dirty="0"/>
              <a:t> - This room was the changing room where visitors would take off their clothing before entering the main area of the baths.</a:t>
            </a:r>
          </a:p>
          <a:p>
            <a:r>
              <a:rPr lang="en-US" dirty="0" err="1"/>
              <a:t>Tepidarium</a:t>
            </a:r>
            <a:r>
              <a:rPr lang="en-US" dirty="0"/>
              <a:t> - This room was a warm bath. It was often the main central hall in the bath where the bathers met and talked.</a:t>
            </a:r>
          </a:p>
          <a:p>
            <a:r>
              <a:rPr lang="en-US" dirty="0"/>
              <a:t>Caldarium - This was a hot and steamy room with a very hot bath.</a:t>
            </a:r>
          </a:p>
          <a:p>
            <a:r>
              <a:rPr lang="en-US" dirty="0" err="1"/>
              <a:t>Frigidarium</a:t>
            </a:r>
            <a:r>
              <a:rPr lang="en-US" dirty="0"/>
              <a:t> - This room had a cold bath to cool the bathers at the end of a hot day.</a:t>
            </a:r>
          </a:p>
          <a:p>
            <a:r>
              <a:rPr lang="en-US" dirty="0" err="1"/>
              <a:t>Palaestra</a:t>
            </a:r>
            <a:r>
              <a:rPr lang="en-US" dirty="0"/>
              <a:t> - The </a:t>
            </a:r>
            <a:r>
              <a:rPr lang="en-US" dirty="0" err="1"/>
              <a:t>palaestra</a:t>
            </a:r>
            <a:r>
              <a:rPr lang="en-US" dirty="0"/>
              <a:t> was a gymnasium where bathers could exercise. They might lift weights, throw a discus, or play ball games.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48767" y="741559"/>
            <a:ext cx="4313864" cy="37776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Wealthy people sometimes had their own private baths inside their homes</a:t>
            </a:r>
            <a:r>
              <a:rPr lang="en-US" dirty="0" smtClean="0"/>
              <a:t>.</a:t>
            </a:r>
          </a:p>
          <a:p>
            <a:r>
              <a:rPr lang="en-US" dirty="0"/>
              <a:t>Men and women bathed at different times or in different areas of the baths.</a:t>
            </a:r>
          </a:p>
          <a:p>
            <a:r>
              <a:rPr lang="en-US" dirty="0" smtClean="0"/>
              <a:t>Items </a:t>
            </a:r>
            <a:r>
              <a:rPr lang="en-US" dirty="0"/>
              <a:t>were often stolen in the baths by pickpockets and thieves.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6102" y="6466114"/>
            <a:ext cx="44472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https://www.ducksters.com/history/ancient_rome/roman_baths.php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076" y="3126376"/>
            <a:ext cx="4940211" cy="32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Pantheon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4034" y="1763485"/>
            <a:ext cx="5649042" cy="492469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hlinkClick r:id="rId2"/>
              </a:rPr>
              <a:t>The Pantheon Video</a:t>
            </a:r>
            <a:endParaRPr lang="en-US" sz="2400" dirty="0" smtClean="0"/>
          </a:p>
          <a:p>
            <a:r>
              <a:rPr lang="en-US" sz="2400" dirty="0" smtClean="0"/>
              <a:t>As you watch write down 3 interesting facts about the Pantheon</a:t>
            </a:r>
          </a:p>
          <a:p>
            <a:pPr marL="0" indent="0">
              <a:buNone/>
            </a:pPr>
            <a:r>
              <a:rPr lang="en-US" sz="2400" b="1" dirty="0" smtClean="0"/>
              <a:t>What was the purpose of the Pantheon?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riginally </a:t>
            </a:r>
            <a:r>
              <a:rPr lang="en-US" sz="2400" dirty="0"/>
              <a:t>built as a </a:t>
            </a:r>
            <a:r>
              <a:rPr lang="en-US" sz="2400" dirty="0" smtClean="0"/>
              <a:t>temple</a:t>
            </a:r>
            <a:r>
              <a:rPr lang="en-US" sz="2400" dirty="0"/>
              <a:t> to the gods of Ancient </a:t>
            </a:r>
            <a:r>
              <a:rPr lang="en-US" sz="2400" dirty="0" smtClean="0"/>
              <a:t>Rome</a:t>
            </a:r>
          </a:p>
          <a:p>
            <a:pPr marL="0" indent="0">
              <a:buNone/>
            </a:pPr>
            <a:r>
              <a:rPr lang="en-US" sz="2400" b="1" dirty="0" smtClean="0"/>
              <a:t>What is it used for today?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Since the 7th century, the Pantheon has been used as a Roman Catholic church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886" y="2126222"/>
            <a:ext cx="4881586" cy="324847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Hadrian’s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423" y="1234440"/>
            <a:ext cx="5366068" cy="496824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Engineering an Empire-Hadrian’s Wall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defensive fortification in the Roman province of </a:t>
            </a:r>
            <a:r>
              <a:rPr lang="en-US" dirty="0" smtClean="0"/>
              <a:t>Britannia – after many unsuccessful attempts to conquer modern day Britain (under Cesar ) Emperor Hadrian wanted to protect land that was already Roman</a:t>
            </a:r>
          </a:p>
          <a:p>
            <a:r>
              <a:rPr lang="en-US" dirty="0"/>
              <a:t>R</a:t>
            </a:r>
            <a:r>
              <a:rPr lang="en-US" dirty="0" smtClean="0"/>
              <a:t>uns </a:t>
            </a:r>
            <a:r>
              <a:rPr lang="en-US" dirty="0"/>
              <a:t>a total of 73 miles in northern England</a:t>
            </a:r>
            <a:r>
              <a:rPr lang="en-US" dirty="0" smtClean="0"/>
              <a:t>.</a:t>
            </a:r>
          </a:p>
          <a:p>
            <a:r>
              <a:rPr lang="en-US" dirty="0"/>
              <a:t>The defensive fortification started its construction in 122 A.D and finished six years later.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wall was built from east to west between </a:t>
            </a:r>
            <a:r>
              <a:rPr lang="en-US" dirty="0" smtClean="0"/>
              <a:t>castles </a:t>
            </a:r>
            <a:r>
              <a:rPr lang="en-US" dirty="0"/>
              <a:t>and forts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782" y="128587"/>
            <a:ext cx="2857500" cy="3552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747" y="3713270"/>
            <a:ext cx="4601535" cy="30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6253" y="594360"/>
            <a:ext cx="10425747" cy="1195981"/>
          </a:xfrm>
        </p:spPr>
        <p:txBody>
          <a:bodyPr>
            <a:normAutofit/>
          </a:bodyPr>
          <a:lstStyle/>
          <a:p>
            <a:r>
              <a:rPr lang="en-US" dirty="0" smtClean="0"/>
              <a:t>Thursday, January 9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Day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5782" y="1790341"/>
            <a:ext cx="9952903" cy="480442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u="sng" dirty="0" smtClean="0"/>
              <a:t>Today: Fall of Rome</a:t>
            </a:r>
          </a:p>
          <a:p>
            <a:r>
              <a:rPr lang="en-US" sz="2400" u="sng" dirty="0" smtClean="0"/>
              <a:t>Learning Intention: </a:t>
            </a:r>
            <a:r>
              <a:rPr lang="en-US" sz="2400" dirty="0" smtClean="0"/>
              <a:t>Understand the components that led to the fall of Rome.</a:t>
            </a:r>
          </a:p>
          <a:p>
            <a:r>
              <a:rPr lang="en-US" sz="2400" u="sng" dirty="0" smtClean="0"/>
              <a:t>Success Criteria: </a:t>
            </a:r>
            <a:r>
              <a:rPr lang="en-US" sz="2400" dirty="0" smtClean="0"/>
              <a:t>The student can identify why the Roman Empire  collapsed</a:t>
            </a:r>
          </a:p>
          <a:p>
            <a:r>
              <a:rPr lang="en-US" sz="2400" dirty="0" smtClean="0"/>
              <a:t>(Combination of factors? Were all these factors connected? Was it only 1 reason)</a:t>
            </a:r>
          </a:p>
          <a:p>
            <a:endParaRPr lang="en-US" sz="2400" dirty="0"/>
          </a:p>
          <a:p>
            <a:r>
              <a:rPr lang="en-US" sz="2400" u="sng" dirty="0" smtClean="0"/>
              <a:t>During the lesson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The Roman Empire collapsed in the 3</a:t>
            </a:r>
            <a:r>
              <a:rPr lang="en-US" sz="2400" b="1" baseline="30000" dirty="0" smtClean="0"/>
              <a:t>rd</a:t>
            </a:r>
            <a:r>
              <a:rPr lang="en-US" sz="2400" b="1" dirty="0"/>
              <a:t> </a:t>
            </a:r>
            <a:r>
              <a:rPr lang="en-US" sz="2400" b="1" dirty="0" smtClean="0"/>
              <a:t>century due to…</a:t>
            </a:r>
            <a:endParaRPr lang="en-US" sz="2400" b="1" dirty="0"/>
          </a:p>
          <a:p>
            <a:endParaRPr lang="en-US" sz="2400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1" y="457081"/>
            <a:ext cx="8911687" cy="1280890"/>
          </a:xfrm>
        </p:spPr>
        <p:txBody>
          <a:bodyPr/>
          <a:lstStyle/>
          <a:p>
            <a:r>
              <a:rPr lang="en-US" dirty="0" smtClean="0"/>
              <a:t>The Fall of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82" y="1905000"/>
            <a:ext cx="8915400" cy="477665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u="sng" dirty="0" smtClean="0"/>
              <a:t>The </a:t>
            </a:r>
            <a:r>
              <a:rPr lang="en-CA" sz="2400" b="1" u="sng" dirty="0"/>
              <a:t>Abuse of </a:t>
            </a:r>
            <a:r>
              <a:rPr lang="en-CA" sz="2400" b="1" u="sng" dirty="0" smtClean="0"/>
              <a:t>Power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Crisis of the Third Century,  </a:t>
            </a:r>
            <a:r>
              <a:rPr lang="en-US" sz="2400" dirty="0">
                <a:hlinkClick r:id="rId2" tooltip="Roman Empire"/>
              </a:rPr>
              <a:t>Roman Empire</a:t>
            </a:r>
            <a:r>
              <a:rPr lang="en-US" sz="2400" dirty="0"/>
              <a:t> nearly collapsed under the combined pressures of </a:t>
            </a:r>
            <a:r>
              <a:rPr lang="en-US" sz="2400" dirty="0">
                <a:hlinkClick r:id="rId3" tooltip="Invasion"/>
              </a:rPr>
              <a:t>invasion</a:t>
            </a:r>
            <a:r>
              <a:rPr lang="en-US" sz="2400" dirty="0"/>
              <a:t>, </a:t>
            </a:r>
            <a:r>
              <a:rPr lang="en-US" sz="2400" dirty="0">
                <a:hlinkClick r:id="rId4" tooltip="Civil war"/>
              </a:rPr>
              <a:t>civil war</a:t>
            </a:r>
            <a:r>
              <a:rPr lang="en-US" sz="2400" dirty="0"/>
              <a:t>, </a:t>
            </a:r>
            <a:r>
              <a:rPr lang="en-US" sz="2400" dirty="0">
                <a:hlinkClick r:id="rId5" tooltip="Plague of Cyprian"/>
              </a:rPr>
              <a:t>plague</a:t>
            </a:r>
            <a:r>
              <a:rPr lang="en-US" sz="2400" dirty="0"/>
              <a:t>, and </a:t>
            </a:r>
            <a:r>
              <a:rPr lang="en-US" sz="2400" dirty="0">
                <a:hlinkClick r:id="rId6" tooltip="Economic collapse"/>
              </a:rPr>
              <a:t>economic depression</a:t>
            </a:r>
            <a:r>
              <a:rPr lang="en-US" sz="2400" dirty="0"/>
              <a:t>. </a:t>
            </a:r>
            <a:r>
              <a:rPr lang="en-US" sz="2400" dirty="0" smtClean="0"/>
              <a:t>Over a 50-year </a:t>
            </a:r>
            <a:r>
              <a:rPr lang="en-US" sz="2400" dirty="0"/>
              <a:t>period </a:t>
            </a:r>
            <a:r>
              <a:rPr lang="en-US" sz="2400" b="1" dirty="0" smtClean="0"/>
              <a:t>26 emperors claimed </a:t>
            </a:r>
            <a:r>
              <a:rPr lang="en-US" sz="2400" b="1" dirty="0"/>
              <a:t>the title of </a:t>
            </a:r>
            <a:r>
              <a:rPr lang="en-US" sz="2400" b="1" dirty="0" smtClean="0"/>
              <a:t>emperor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Army was the only true power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	</a:t>
            </a:r>
            <a:r>
              <a:rPr lang="en-US" sz="2400" dirty="0" smtClean="0"/>
              <a:t>soldiers were loyal to their general rather than the emperor or Roman State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 </a:t>
            </a:r>
            <a:r>
              <a:rPr lang="en-US" sz="2400" dirty="0" smtClean="0"/>
              <a:t>Provinces slowly took back independence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395 CE empire split in two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582" y="95191"/>
            <a:ext cx="3579767" cy="2004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835" y="660804"/>
            <a:ext cx="1449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Crash Course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2148" y="4075610"/>
            <a:ext cx="3709852" cy="2782389"/>
          </a:xfrm>
          <a:prstGeom prst="rect">
            <a:avLst/>
          </a:prstGeom>
        </p:spPr>
      </p:pic>
      <p:pic>
        <p:nvPicPr>
          <p:cNvPr id="1026" name="Picture 2" descr="Image result for eastern and west roman empire constantinop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49" y="1081422"/>
            <a:ext cx="2760658" cy="276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Rome in 20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929" y="1264555"/>
            <a:ext cx="8915400" cy="3777622"/>
          </a:xfrm>
        </p:spPr>
        <p:txBody>
          <a:bodyPr/>
          <a:lstStyle/>
          <a:p>
            <a:r>
              <a:rPr lang="en-US" dirty="0" smtClean="0"/>
              <a:t>What do you already know about Rome?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44" y="1763400"/>
            <a:ext cx="4335568" cy="2465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880" y="1878630"/>
            <a:ext cx="3921666" cy="1960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129" y="4627256"/>
            <a:ext cx="2852057" cy="2451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874" y="4034790"/>
            <a:ext cx="1743075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0709" y="4480561"/>
            <a:ext cx="3280660" cy="21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1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2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 smtClean="0"/>
              <a:t>Financial Troubles</a:t>
            </a:r>
            <a:r>
              <a:rPr lang="en-US" sz="2400" dirty="0" smtClean="0"/>
              <a:t>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Rich got richer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Poor got poorer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To deal with financial troubles taxes were increased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Workers, artisans and farmers seeking employment had to compete with slaves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Who would you hire? A free slave or an artisan you need to pay?</a:t>
            </a:r>
          </a:p>
          <a:p>
            <a:pPr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Cities were filled with thousands of jobless people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12" y="272007"/>
            <a:ext cx="4859700" cy="18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Rome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806" y="1598022"/>
            <a:ext cx="6633165" cy="4868091"/>
          </a:xfr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Rise of Christianity</a:t>
            </a:r>
          </a:p>
          <a:p>
            <a:r>
              <a:rPr lang="en-US" sz="2000" dirty="0" smtClean="0"/>
              <a:t>Since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Century the disciples of Jesus were spreading the a new religion</a:t>
            </a:r>
          </a:p>
          <a:p>
            <a:r>
              <a:rPr lang="en-US" sz="2000" dirty="0" smtClean="0"/>
              <a:t>Poor people, slaves and women were willing to follow</a:t>
            </a:r>
          </a:p>
          <a:p>
            <a:pPr lvl="1"/>
            <a:r>
              <a:rPr lang="en-US" sz="2000" dirty="0" smtClean="0"/>
              <a:t>Why would the this group of people become loyal followers?	</a:t>
            </a:r>
          </a:p>
          <a:p>
            <a:r>
              <a:rPr lang="en-US" sz="2000" dirty="0" smtClean="0"/>
              <a:t>Rome did not agree with the emerging religion and followers were persecuted, some even thrown to the lions in the Coliseum</a:t>
            </a:r>
          </a:p>
          <a:p>
            <a:r>
              <a:rPr lang="en-US" sz="2000" dirty="0" smtClean="0"/>
              <a:t>By mid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Century one tenth of Rome was Christian.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588" y="2173877"/>
            <a:ext cx="3357143" cy="22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04" y="1850571"/>
            <a:ext cx="8915400" cy="4632960"/>
          </a:xfrm>
          <a:solidFill>
            <a:srgbClr val="2DA5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chemeClr val="bg1"/>
                </a:solidFill>
              </a:rPr>
              <a:t>Rome Invaded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Foreigners started to invade Roman territory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Borders were large and difficult to defend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476CE the city itself was attacked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Emperor Romulus </a:t>
            </a:r>
            <a:r>
              <a:rPr lang="en-US" sz="2400" dirty="0" err="1" smtClean="0">
                <a:solidFill>
                  <a:schemeClr val="bg1"/>
                </a:solidFill>
              </a:rPr>
              <a:t>Augustulus</a:t>
            </a:r>
            <a:r>
              <a:rPr lang="en-US" sz="2400" dirty="0" smtClean="0">
                <a:solidFill>
                  <a:schemeClr val="bg1"/>
                </a:solidFill>
              </a:rPr>
              <a:t> was overthrown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END OF ROME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Rome divided into numerous smaller kingdoms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new capital (Constantinople in the Byzantine empire) lasted for another thousand years.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117" y="0"/>
            <a:ext cx="4410884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581" y="624110"/>
            <a:ext cx="3098030" cy="1280890"/>
          </a:xfrm>
        </p:spPr>
        <p:txBody>
          <a:bodyPr/>
          <a:lstStyle/>
          <a:p>
            <a:r>
              <a:rPr lang="en-US" dirty="0" smtClean="0"/>
              <a:t>YOUR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839" y="807355"/>
            <a:ext cx="6150908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Bauhaus 93" panose="04030905020B02020C02" pitchFamily="82" charset="0"/>
              </a:rPr>
              <a:t>Using your notes from the Fall of Rome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Bauhaus 93" panose="04030905020B02020C02" pitchFamily="82" charset="0"/>
              </a:rPr>
              <a:t>Write an opinion piece indicating what you believe was the ultimate reason Rome fell.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Bauhaus 93" panose="04030905020B02020C02" pitchFamily="82" charset="0"/>
              </a:rPr>
              <a:t>You will need to discuss all of the factors indicated in the lesson</a:t>
            </a:r>
          </a:p>
          <a:p>
            <a:endParaRPr lang="en-US" sz="2800" dirty="0">
              <a:latin typeface="Bauhaus 93" panose="04030905020B02020C02" pitchFamily="82" charset="0"/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DO YOU BELIEVE ROME FELL BECAUSE OF ONE SINGULAR FACTOR, ALL OF THE FACTORS COMBINED, OR DID ONE FACTOR LEAD TO THE NEXT?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Examples of how to start</a:t>
            </a:r>
          </a:p>
          <a:p>
            <a:endParaRPr lang="en-US" dirty="0"/>
          </a:p>
          <a:p>
            <a:r>
              <a:rPr lang="en-US" dirty="0" smtClean="0"/>
              <a:t>Ancient </a:t>
            </a:r>
            <a:r>
              <a:rPr lang="en-US" dirty="0"/>
              <a:t>Rome fell because of a combination of factors</a:t>
            </a:r>
          </a:p>
          <a:p>
            <a:endParaRPr lang="en-US" dirty="0"/>
          </a:p>
          <a:p>
            <a:r>
              <a:rPr lang="en-US" dirty="0"/>
              <a:t>Ancient Rome fell because of this one main factor which led to all the other factors</a:t>
            </a:r>
          </a:p>
          <a:p>
            <a:endParaRPr lang="en-US" dirty="0"/>
          </a:p>
          <a:p>
            <a:r>
              <a:rPr lang="en-US" dirty="0"/>
              <a:t>Ancient Rome fell because each factor led to the next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884" y="25477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How Rome Fell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7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Rome- Opinion piece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Rome fell because of a combination of factors</a:t>
            </a:r>
          </a:p>
          <a:p>
            <a:endParaRPr lang="en-US" dirty="0"/>
          </a:p>
          <a:p>
            <a:r>
              <a:rPr lang="en-US" dirty="0" smtClean="0"/>
              <a:t>Ancient Rome fell because of this one main factor which led to all the other factors</a:t>
            </a:r>
          </a:p>
          <a:p>
            <a:endParaRPr lang="en-US" dirty="0"/>
          </a:p>
          <a:p>
            <a:r>
              <a:rPr lang="en-US" dirty="0" smtClean="0"/>
              <a:t>Ancient Rome fell because each factor led to the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www.youtube.com/watch?v=P5e7cl19Ha0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www.youtube.com/watch?v=o3v3GfLnQX8</a:t>
            </a:r>
            <a:endParaRPr lang="en-US" dirty="0" smtClean="0"/>
          </a:p>
          <a:p>
            <a:r>
              <a:rPr lang="en-US" dirty="0"/>
              <a:t>https://www.google.ca/</a:t>
            </a:r>
            <a:r>
              <a:rPr lang="en-US" dirty="0" err="1"/>
              <a:t>search?safe</a:t>
            </a:r>
            <a:r>
              <a:rPr lang="en-US" dirty="0"/>
              <a:t>=</a:t>
            </a:r>
            <a:r>
              <a:rPr lang="en-US" dirty="0" err="1"/>
              <a:t>strict&amp;rlz</a:t>
            </a:r>
            <a:r>
              <a:rPr lang="en-US" dirty="0"/>
              <a:t>=1C1GCEA_enCA759CA759&amp;biw=1366&amp;bih=626&amp;tbm=</a:t>
            </a:r>
            <a:r>
              <a:rPr lang="en-US" dirty="0" err="1"/>
              <a:t>isch&amp;sa</a:t>
            </a:r>
            <a:r>
              <a:rPr lang="en-US" dirty="0"/>
              <a:t>=1&amp;ei=kkP8W6zZEJHl_QaWs7vwAw&amp;q=</a:t>
            </a:r>
            <a:r>
              <a:rPr lang="en-US" dirty="0" err="1"/>
              <a:t>roman+legions+equipment&amp;oq</a:t>
            </a:r>
            <a:r>
              <a:rPr lang="en-US" dirty="0"/>
              <a:t>=</a:t>
            </a:r>
            <a:r>
              <a:rPr lang="en-US" dirty="0" err="1"/>
              <a:t>roman+legions+equipment&amp;gs_l</a:t>
            </a:r>
            <a:r>
              <a:rPr lang="en-US" dirty="0"/>
              <a:t>=img.3...40704.50184..50453...0.0..1.246.1024.7j2j1......1....1..gws-wiz-img.......0j0i30j0i5i30j0i8i30j0i24.BZo0X-Uv25U#imgrc=0-eCfD8CkN3_RM:</a:t>
            </a:r>
          </a:p>
        </p:txBody>
      </p:sp>
    </p:spTree>
    <p:extLst>
      <p:ext uri="{BB962C8B-B14F-4D97-AF65-F5344CB8AC3E}">
        <p14:creationId xmlns:p14="http://schemas.microsoft.com/office/powerpoint/2010/main" val="26160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Essential Questions: 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653" y="1905000"/>
            <a:ext cx="10766675" cy="377762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did the geographic, political, economic, religious, and social structures affect the development and eventual decline of Rome?    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What contributions from ancient Rome impact our society today?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How can perspective influence the views and beliefs people have in society?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6" y="0"/>
            <a:ext cx="8972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16715" y="545432"/>
            <a:ext cx="2470484" cy="550244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Guiding Question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are the advantages of Rome in its location?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is it said that Rome dominates the Mediterranean?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</a:t>
            </a:r>
            <a:r>
              <a:rPr lang="en-US" dirty="0" smtClean="0"/>
              <a:t>&amp; Expansion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26566" y="2106213"/>
            <a:ext cx="8284721" cy="440544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66" y="1528355"/>
            <a:ext cx="8384531" cy="24674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115183" y="726955"/>
            <a:ext cx="2118565" cy="1602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Monarchy: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Kings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People did not participate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183" y="2552843"/>
            <a:ext cx="2118565" cy="3958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Republic: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Based on participation of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Administered by a senate (300 magistrates – appointed by 2 consuls ( who are elected by the people)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8572" y="866412"/>
            <a:ext cx="2118565" cy="278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Empire: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Emperor held all the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Provinces were administered by governors who reports to emperor </a:t>
            </a:r>
          </a:p>
        </p:txBody>
      </p:sp>
    </p:spTree>
    <p:extLst>
      <p:ext uri="{BB962C8B-B14F-4D97-AF65-F5344CB8AC3E}">
        <p14:creationId xmlns:p14="http://schemas.microsoft.com/office/powerpoint/2010/main" val="9484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80554" y="609351"/>
            <a:ext cx="8911687" cy="1280890"/>
          </a:xfrm>
        </p:spPr>
        <p:txBody>
          <a:bodyPr/>
          <a:lstStyle/>
          <a:p>
            <a:r>
              <a:rPr lang="en-US" dirty="0" smtClean="0"/>
              <a:t>Development and Expansion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66653" y="1502229"/>
            <a:ext cx="7471953" cy="5146765"/>
          </a:xfrm>
        </p:spPr>
        <p:txBody>
          <a:bodyPr>
            <a:normAutofit/>
          </a:bodyPr>
          <a:lstStyle/>
          <a:p>
            <a:r>
              <a:rPr lang="en-US" dirty="0" smtClean="0"/>
              <a:t>Location: Ideal fertile plain for agriculture, river for irrigation and transportation, surrounded by seven hills for protection</a:t>
            </a:r>
          </a:p>
          <a:p>
            <a:endParaRPr lang="en-US" dirty="0"/>
          </a:p>
          <a:p>
            <a:r>
              <a:rPr lang="en-US" dirty="0" smtClean="0"/>
              <a:t>Legend: Romulus and Remus</a:t>
            </a:r>
          </a:p>
          <a:p>
            <a:pPr lvl="1"/>
            <a:r>
              <a:rPr lang="en-US" dirty="0" smtClean="0"/>
              <a:t>Abandoned on the shores of the Tiber River</a:t>
            </a:r>
          </a:p>
          <a:p>
            <a:pPr lvl="1"/>
            <a:r>
              <a:rPr lang="en-US" dirty="0" smtClean="0"/>
              <a:t>Suckled by a she-wolf, adopted by a Shepard</a:t>
            </a:r>
          </a:p>
          <a:p>
            <a:pPr lvl="1"/>
            <a:r>
              <a:rPr lang="en-US" dirty="0" smtClean="0"/>
              <a:t>Romulus killed Remus and adopted the city that bears his name</a:t>
            </a:r>
          </a:p>
          <a:p>
            <a:endParaRPr lang="en-US" dirty="0"/>
          </a:p>
          <a:p>
            <a:r>
              <a:rPr lang="en-US" dirty="0" smtClean="0"/>
              <a:t>Monarchy to Republic to Empire</a:t>
            </a:r>
          </a:p>
          <a:p>
            <a:pPr lvl="1"/>
            <a:r>
              <a:rPr lang="en-US" dirty="0" smtClean="0"/>
              <a:t>As Rome became more structured and organized it slowly began a series of conquests</a:t>
            </a:r>
          </a:p>
          <a:p>
            <a:pPr lvl="1"/>
            <a:r>
              <a:rPr lang="en-US" dirty="0" smtClean="0"/>
              <a:t>By the Second Century BCE it held most of the surrounding territory in the Mediterranean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Roman Empire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109" y="2792253"/>
            <a:ext cx="2286000" cy="166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423" y="4527516"/>
            <a:ext cx="3583577" cy="2121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4366" y="168887"/>
            <a:ext cx="3274183" cy="25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and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Punic Wars: 264-146 BCE</a:t>
            </a:r>
          </a:p>
          <a:p>
            <a:pPr lvl="1"/>
            <a:r>
              <a:rPr lang="en-US" dirty="0" smtClean="0"/>
              <a:t>Destroyed Carthage</a:t>
            </a:r>
          </a:p>
          <a:p>
            <a:pPr lvl="1"/>
            <a:r>
              <a:rPr lang="en-US" dirty="0" smtClean="0"/>
              <a:t>Took Possession of Corsica, Sardinia and Sicily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Victory over the Greeks 133 </a:t>
            </a:r>
            <a:r>
              <a:rPr lang="en-US" dirty="0" smtClean="0"/>
              <a:t>BCE</a:t>
            </a:r>
          </a:p>
          <a:p>
            <a:pPr lvl="1"/>
            <a:r>
              <a:rPr lang="en-US" dirty="0" smtClean="0"/>
              <a:t>Dominated entire Mediterranean Perimeter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186" y="1333500"/>
            <a:ext cx="3531877" cy="1984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186" y="4119702"/>
            <a:ext cx="3531877" cy="24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399" y="611047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Army &amp; Conquest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648" y="1528793"/>
            <a:ext cx="8915400" cy="5229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Strict Discipline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Insubordination Severely punished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Many LEGIONS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Each legion had 5000-6000 ‘legionaries’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Led by a TRIBUNE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Within Legion is a cohort of 500-600 men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Within Legion are centuries of 80-100 soldiers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Led by a CENTURION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Daily Life in the Roman Army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First impression of the army structure?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Why would Auxiliaries be willing to serve in the army?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600" y="395287"/>
            <a:ext cx="3618935" cy="4751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637" y="491027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Army and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667" y="1339952"/>
            <a:ext cx="7880848" cy="5371011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Julius Caesar- Pure dominance and power (1/10 )</a:t>
            </a:r>
            <a:endParaRPr lang="en-US" dirty="0" smtClean="0"/>
          </a:p>
          <a:p>
            <a:r>
              <a:rPr lang="en-US" sz="2000" dirty="0" smtClean="0">
                <a:solidFill>
                  <a:schemeClr val="accent2"/>
                </a:solidFill>
              </a:rPr>
              <a:t>Conquered Gaul in 49 BCE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Instead of disbanding his army he returned with them and seized power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Civil War raged for 4 years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Forced the Senate to declare him DICTATOR in 46BCE &amp; DICTATOR </a:t>
            </a:r>
            <a:r>
              <a:rPr lang="en-US" sz="2000" dirty="0">
                <a:solidFill>
                  <a:schemeClr val="accent2"/>
                </a:solidFill>
              </a:rPr>
              <a:t>FOR LIFE </a:t>
            </a:r>
            <a:r>
              <a:rPr lang="en-US" sz="2000" dirty="0" smtClean="0">
                <a:solidFill>
                  <a:schemeClr val="accent2"/>
                </a:solidFill>
              </a:rPr>
              <a:t>in 44 BCE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Needless to say this did not sit well with the Senate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He was ASSASSINATED in 44 BCE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They </a:t>
            </a:r>
            <a:r>
              <a:rPr lang="en-US" sz="2000" dirty="0" smtClean="0">
                <a:solidFill>
                  <a:schemeClr val="accent2"/>
                </a:solidFill>
              </a:rPr>
              <a:t>stabbed him 23 times to</a:t>
            </a:r>
            <a:r>
              <a:rPr lang="en-US" sz="2000" dirty="0">
                <a:solidFill>
                  <a:schemeClr val="accent2"/>
                </a:solidFill>
              </a:rPr>
              <a:t> </a:t>
            </a:r>
            <a:r>
              <a:rPr lang="en-US" sz="2000" b="1" dirty="0">
                <a:solidFill>
                  <a:schemeClr val="accent2"/>
                </a:solidFill>
              </a:rPr>
              <a:t>death</a:t>
            </a:r>
            <a:r>
              <a:rPr lang="en-US" sz="2000" dirty="0">
                <a:solidFill>
                  <a:schemeClr val="accent2"/>
                </a:solidFill>
              </a:rPr>
              <a:t> in a location adjacent to the Theatre of Pompey on the Ides of March 15 March 44 BC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*He change the Republic into an Empire where one ruler ruled for life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5" y="4665169"/>
            <a:ext cx="2472281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515" y="0"/>
            <a:ext cx="26098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19896</TotalTime>
  <Words>1314</Words>
  <Application>Microsoft Office PowerPoint</Application>
  <PresentationFormat>Widescreen</PresentationFormat>
  <Paragraphs>214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Bauhaus 93</vt:lpstr>
      <vt:lpstr>Calibri</vt:lpstr>
      <vt:lpstr>Century Gothic</vt:lpstr>
      <vt:lpstr>Wingdings</vt:lpstr>
      <vt:lpstr>Wingdings 3</vt:lpstr>
      <vt:lpstr>Wisp</vt:lpstr>
      <vt:lpstr>ROME </vt:lpstr>
      <vt:lpstr>Rome in 20 Minutes</vt:lpstr>
      <vt:lpstr>Essential Questions:   </vt:lpstr>
      <vt:lpstr>PowerPoint Presentation</vt:lpstr>
      <vt:lpstr>Development &amp; Expansion</vt:lpstr>
      <vt:lpstr>Development and Expansion</vt:lpstr>
      <vt:lpstr>Development and Expansion</vt:lpstr>
      <vt:lpstr>Army &amp; Conquest</vt:lpstr>
      <vt:lpstr>Army and Conquest</vt:lpstr>
      <vt:lpstr>Army &amp; Conquest</vt:lpstr>
      <vt:lpstr>Pax Romana</vt:lpstr>
      <vt:lpstr>Pax Romana: under Augustus</vt:lpstr>
      <vt:lpstr>Pax Romana</vt:lpstr>
      <vt:lpstr>The Coliseum</vt:lpstr>
      <vt:lpstr>Public Baths </vt:lpstr>
      <vt:lpstr>The Pantheon</vt:lpstr>
      <vt:lpstr>Hadrian’s Wall</vt:lpstr>
      <vt:lpstr>Thursday, January 9th Day 4</vt:lpstr>
      <vt:lpstr>The Fall of Rome</vt:lpstr>
      <vt:lpstr>The Fall of Rome</vt:lpstr>
      <vt:lpstr>The Fall of Rome </vt:lpstr>
      <vt:lpstr>The Fall of Rome</vt:lpstr>
      <vt:lpstr>YOUR TASK</vt:lpstr>
      <vt:lpstr>The Fall of Rome- Opinion piece </vt:lpstr>
      <vt:lpstr>Footnotes</vt:lpstr>
    </vt:vector>
  </TitlesOfParts>
  <Company>WQSB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</dc:title>
  <dc:creator>Jessica Ray</dc:creator>
  <cp:lastModifiedBy>Kerry Campbell</cp:lastModifiedBy>
  <cp:revision>80</cp:revision>
  <dcterms:created xsi:type="dcterms:W3CDTF">2018-11-23T15:58:12Z</dcterms:created>
  <dcterms:modified xsi:type="dcterms:W3CDTF">2020-01-12T02:15:36Z</dcterms:modified>
</cp:coreProperties>
</file>